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21"/>
  </p:notesMasterIdLst>
  <p:handoutMasterIdLst>
    <p:handoutMasterId r:id="rId22"/>
  </p:handoutMasterIdLst>
  <p:sldIdLst>
    <p:sldId id="346" r:id="rId2"/>
    <p:sldId id="293" r:id="rId3"/>
    <p:sldId id="307" r:id="rId4"/>
    <p:sldId id="335" r:id="rId5"/>
    <p:sldId id="315" r:id="rId6"/>
    <p:sldId id="338" r:id="rId7"/>
    <p:sldId id="336" r:id="rId8"/>
    <p:sldId id="328" r:id="rId9"/>
    <p:sldId id="329" r:id="rId10"/>
    <p:sldId id="330" r:id="rId11"/>
    <p:sldId id="331" r:id="rId12"/>
    <p:sldId id="332" r:id="rId13"/>
    <p:sldId id="342" r:id="rId14"/>
    <p:sldId id="333" r:id="rId15"/>
    <p:sldId id="339" r:id="rId16"/>
    <p:sldId id="340" r:id="rId17"/>
    <p:sldId id="317" r:id="rId18"/>
    <p:sldId id="303" r:id="rId19"/>
    <p:sldId id="341" r:id="rId20"/>
  </p:sldIdLst>
  <p:sldSz cx="9144000" cy="5143500" type="screen16x9"/>
  <p:notesSz cx="6858000" cy="9144000"/>
  <p:embeddedFontLst>
    <p:embeddedFont>
      <p:font typeface="한수원 한돋움 Bold" panose="020B0600000101010101" pitchFamily="50" charset="-127"/>
      <p:bold r:id="rId23"/>
    </p:embeddedFont>
    <p:embeddedFont>
      <p:font typeface="한수원 한돋움" panose="020B0600000101010101" pitchFamily="50" charset="-127"/>
      <p:bold r:id="rId24"/>
    </p:embeddedFont>
    <p:embeddedFont>
      <p:font typeface="맑은 고딕" panose="020B0503020000020004" pitchFamily="50" charset="-127"/>
      <p:regular r:id="rId25"/>
      <p:bold r:id="rId26"/>
    </p:embeddedFont>
  </p:embeddedFontLst>
  <p:defaultTextStyle>
    <a:defPPr>
      <a:defRPr lang="ko-KR"/>
    </a:defPPr>
    <a:lvl1pPr marL="0" algn="l" defTabSz="914378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8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8" algn="l" defTabSz="914378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8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8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8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2" algn="l" defTabSz="914378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8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8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35457"/>
    <a:srgbClr val="6D6E71"/>
    <a:srgbClr val="00004A"/>
    <a:srgbClr val="43809F"/>
    <a:srgbClr val="A9DBF5"/>
    <a:srgbClr val="FFC729"/>
    <a:srgbClr val="C7DAFF"/>
    <a:srgbClr val="593187"/>
    <a:srgbClr val="A8C840"/>
    <a:srgbClr val="FCC02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51" autoAdjust="0"/>
    <p:restoredTop sz="94694" autoAdjust="0"/>
  </p:normalViewPr>
  <p:slideViewPr>
    <p:cSldViewPr>
      <p:cViewPr varScale="1">
        <p:scale>
          <a:sx n="139" d="100"/>
          <a:sy n="139" d="100"/>
        </p:scale>
        <p:origin x="372" y="1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3822" y="6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914578-7EF3-4727-BD42-39B967B9454B}" type="datetimeFigureOut">
              <a:rPr lang="ko-KR" altLang="en-US" smtClean="0"/>
              <a:t>2021-04-29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D32C99-96F0-46CD-B58C-814FF01AF2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676604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69F32D-416B-41F8-965B-AFE94DF4D917}" type="datetimeFigureOut">
              <a:rPr lang="ko-KR" altLang="en-US" smtClean="0"/>
              <a:t>2021-04-29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C2FE0F-61B8-4DB6-9D27-4EDC46824B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4782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78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8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78" algn="l" defTabSz="914378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8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8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8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132" algn="l" defTabSz="914378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8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8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C76F7-949C-4639-B2C3-5E6FE8A19520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91704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C76F7-949C-4639-B2C3-5E6FE8A19520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03554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C2FE0F-61B8-4DB6-9D27-4EDC46824B6C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28878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C76F7-949C-4639-B2C3-5E6FE8A19520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49970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C76F7-949C-4639-B2C3-5E6FE8A19520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28670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BA2C713-AC81-4EB2-9330-581E0B6AE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98D60-6305-4CBF-A4B2-1F42DE11A197}" type="datetimeFigureOut">
              <a:rPr lang="ko-KR" altLang="en-US" smtClean="0"/>
              <a:t>2021-04-29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F0F55EC-D62C-46D0-85AA-2079E978B3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86F994-D68F-40EE-B340-2867A1534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AD074-B7EC-4A86-A6F1-B495F370F4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8761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Click="0">
        <p:push/>
      </p:transition>
    </mc:Choice>
    <mc:Fallback xmlns="">
      <p:transition advClick="0">
        <p:push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78" userDrawn="1">
          <p15:clr>
            <a:srgbClr val="FBAE40"/>
          </p15:clr>
        </p15:guide>
        <p15:guide id="2" pos="393" userDrawn="1">
          <p15:clr>
            <a:srgbClr val="FBAE40"/>
          </p15:clr>
        </p15:guide>
        <p15:guide id="4" orient="horz" pos="4042" userDrawn="1">
          <p15:clr>
            <a:srgbClr val="FBAE40"/>
          </p15:clr>
        </p15:guide>
        <p15:guide id="5" pos="7287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. 제작개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6623D75-7690-462B-A0DC-A4F3108DC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98D60-6305-4CBF-A4B2-1F42DE11A197}" type="datetimeFigureOut">
              <a:rPr lang="ko-KR" altLang="en-US" smtClean="0"/>
              <a:t>2021-04-29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0F3BCB1-6A24-432F-A778-B735C68612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4ED32B-3446-46D1-A849-41F78A9D9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AD074-B7EC-4A86-A6F1-B495F370F4A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687216-9C76-4F29-934C-F430DF40C5FA}"/>
              </a:ext>
            </a:extLst>
          </p:cNvPr>
          <p:cNvSpPr txBox="1"/>
          <p:nvPr userDrawn="1"/>
        </p:nvSpPr>
        <p:spPr>
          <a:xfrm>
            <a:off x="333000" y="411511"/>
            <a:ext cx="1929246" cy="523220"/>
          </a:xfrm>
          <a:prstGeom prst="rect">
            <a:avLst/>
          </a:prstGeom>
          <a:noFill/>
        </p:spPr>
        <p:txBody>
          <a:bodyPr wrap="none" lIns="0" tIns="45719" rIns="0" bIns="45719" rtlCol="0">
            <a:spAutoFit/>
          </a:bodyPr>
          <a:lstStyle/>
          <a:p>
            <a:pPr marL="0" marR="0" indent="0" algn="l" defTabSz="9143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01</a:t>
            </a:r>
            <a:r>
              <a:rPr lang="en-US" altLang="ko-KR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. </a:t>
            </a:r>
            <a:r>
              <a:rPr lang="ko-KR" altLang="en-US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제작개요</a:t>
            </a:r>
          </a:p>
        </p:txBody>
      </p:sp>
      <p:sp>
        <p:nvSpPr>
          <p:cNvPr id="9" name="직사각형 8"/>
          <p:cNvSpPr/>
          <p:nvPr userDrawn="1"/>
        </p:nvSpPr>
        <p:spPr>
          <a:xfrm>
            <a:off x="333000" y="959070"/>
            <a:ext cx="8478000" cy="25200"/>
          </a:xfrm>
          <a:prstGeom prst="rect">
            <a:avLst/>
          </a:prstGeom>
          <a:solidFill>
            <a:srgbClr val="5E97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1807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Click="0">
        <p:push/>
      </p:transition>
    </mc:Choice>
    <mc:Fallback xmlns="">
      <p:transition advClick="0">
        <p:push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03. 제작과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6623D75-7690-462B-A0DC-A4F3108DC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98D60-6305-4CBF-A4B2-1F42DE11A197}" type="datetimeFigureOut">
              <a:rPr lang="ko-KR" altLang="en-US" smtClean="0"/>
              <a:t>2021-04-29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0F3BCB1-6A24-432F-A778-B735C68612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4ED32B-3446-46D1-A849-41F78A9D9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AD074-B7EC-4A86-A6F1-B495F370F4A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687216-9C76-4F29-934C-F430DF40C5FA}"/>
              </a:ext>
            </a:extLst>
          </p:cNvPr>
          <p:cNvSpPr txBox="1"/>
          <p:nvPr userDrawn="1"/>
        </p:nvSpPr>
        <p:spPr>
          <a:xfrm>
            <a:off x="333000" y="411511"/>
            <a:ext cx="2000676" cy="523220"/>
          </a:xfrm>
          <a:prstGeom prst="rect">
            <a:avLst/>
          </a:prstGeom>
          <a:noFill/>
        </p:spPr>
        <p:txBody>
          <a:bodyPr wrap="none" lIns="0" tIns="45719" rIns="0" bIns="45719" rtlCol="0">
            <a:spAutoFit/>
          </a:bodyPr>
          <a:lstStyle/>
          <a:p>
            <a:pPr marL="0" marR="0" indent="0" algn="l" defTabSz="9143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02. </a:t>
            </a:r>
            <a:r>
              <a:rPr lang="ko-KR" altLang="en-US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제작과정</a:t>
            </a:r>
          </a:p>
        </p:txBody>
      </p:sp>
      <p:sp>
        <p:nvSpPr>
          <p:cNvPr id="9" name="직사각형 8"/>
          <p:cNvSpPr/>
          <p:nvPr userDrawn="1"/>
        </p:nvSpPr>
        <p:spPr>
          <a:xfrm>
            <a:off x="333000" y="959070"/>
            <a:ext cx="8478000" cy="25200"/>
          </a:xfrm>
          <a:prstGeom prst="rect">
            <a:avLst/>
          </a:prstGeom>
          <a:solidFill>
            <a:srgbClr val="5E97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9830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Click="0">
        <p:push/>
      </p:transition>
    </mc:Choice>
    <mc:Fallback xmlns="">
      <p:transition advClick="0">
        <p:push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05. 영상 및 관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6623D75-7690-462B-A0DC-A4F3108DC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98D60-6305-4CBF-A4B2-1F42DE11A197}" type="datetimeFigureOut">
              <a:rPr lang="ko-KR" altLang="en-US" smtClean="0"/>
              <a:t>2021-04-29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0F3BCB1-6A24-432F-A778-B735C68612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4ED32B-3446-46D1-A849-41F78A9D9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AD074-B7EC-4A86-A6F1-B495F370F4A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직사각형 8"/>
          <p:cNvSpPr/>
          <p:nvPr userDrawn="1"/>
        </p:nvSpPr>
        <p:spPr>
          <a:xfrm>
            <a:off x="333000" y="959070"/>
            <a:ext cx="8478000" cy="25200"/>
          </a:xfrm>
          <a:prstGeom prst="rect">
            <a:avLst/>
          </a:prstGeom>
          <a:solidFill>
            <a:srgbClr val="5E97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687216-9C76-4F29-934C-F430DF40C5FA}"/>
              </a:ext>
            </a:extLst>
          </p:cNvPr>
          <p:cNvSpPr txBox="1"/>
          <p:nvPr userDrawn="1"/>
        </p:nvSpPr>
        <p:spPr>
          <a:xfrm>
            <a:off x="333000" y="411511"/>
            <a:ext cx="2520562" cy="523218"/>
          </a:xfrm>
          <a:prstGeom prst="rect">
            <a:avLst/>
          </a:prstGeom>
          <a:noFill/>
        </p:spPr>
        <p:txBody>
          <a:bodyPr wrap="none" lIns="0" tIns="45719" rIns="0" bIns="45719" rtlCol="0">
            <a:spAutoFit/>
          </a:bodyPr>
          <a:lstStyle/>
          <a:p>
            <a:pPr marL="0" marR="0" indent="0" algn="l" defTabSz="9143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02. </a:t>
            </a:r>
            <a:r>
              <a:rPr lang="ko-KR" altLang="en-US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개발 및 구현</a:t>
            </a:r>
          </a:p>
        </p:txBody>
      </p:sp>
    </p:spTree>
    <p:extLst>
      <p:ext uri="{BB962C8B-B14F-4D97-AF65-F5344CB8AC3E}">
        <p14:creationId xmlns:p14="http://schemas.microsoft.com/office/powerpoint/2010/main" val="3494667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Click="0">
        <p:push/>
      </p:transition>
    </mc:Choice>
    <mc:Fallback xmlns="">
      <p:transition advClick="0">
        <p:push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. 오류개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6623D75-7690-462B-A0DC-A4F3108DC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98D60-6305-4CBF-A4B2-1F42DE11A197}" type="datetimeFigureOut">
              <a:rPr lang="ko-KR" altLang="en-US" smtClean="0"/>
              <a:t>2021-04-29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0F3BCB1-6A24-432F-A778-B735C68612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4ED32B-3446-46D1-A849-41F78A9D9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AD074-B7EC-4A86-A6F1-B495F370F4A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687216-9C76-4F29-934C-F430DF40C5FA}"/>
              </a:ext>
            </a:extLst>
          </p:cNvPr>
          <p:cNvSpPr txBox="1"/>
          <p:nvPr userDrawn="1"/>
        </p:nvSpPr>
        <p:spPr>
          <a:xfrm>
            <a:off x="333000" y="411511"/>
            <a:ext cx="2022990" cy="523220"/>
          </a:xfrm>
          <a:prstGeom prst="rect">
            <a:avLst/>
          </a:prstGeom>
          <a:noFill/>
        </p:spPr>
        <p:txBody>
          <a:bodyPr wrap="none" lIns="0" tIns="45719" rIns="0" bIns="45719" rtlCol="0">
            <a:spAutoFit/>
          </a:bodyPr>
          <a:lstStyle/>
          <a:p>
            <a:pPr marL="0" marR="0" indent="0" algn="l" defTabSz="9143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03. </a:t>
            </a:r>
            <a:r>
              <a:rPr lang="ko-KR" altLang="en-US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오류개선</a:t>
            </a:r>
          </a:p>
        </p:txBody>
      </p:sp>
      <p:sp>
        <p:nvSpPr>
          <p:cNvPr id="9" name="직사각형 8"/>
          <p:cNvSpPr/>
          <p:nvPr userDrawn="1"/>
        </p:nvSpPr>
        <p:spPr>
          <a:xfrm>
            <a:off x="333000" y="959070"/>
            <a:ext cx="8478000" cy="25200"/>
          </a:xfrm>
          <a:prstGeom prst="rect">
            <a:avLst/>
          </a:prstGeom>
          <a:solidFill>
            <a:srgbClr val="5E97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8332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Click="0">
        <p:push/>
      </p:transition>
    </mc:Choice>
    <mc:Fallback xmlns="">
      <p:transition advClick="0">
        <p:push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5. 영상 및 관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6623D75-7690-462B-A0DC-A4F3108DC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98D60-6305-4CBF-A4B2-1F42DE11A197}" type="datetimeFigureOut">
              <a:rPr lang="ko-KR" altLang="en-US" smtClean="0"/>
              <a:t>2021-04-29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0F3BCB1-6A24-432F-A778-B735C68612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4ED32B-3446-46D1-A849-41F78A9D9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AD074-B7EC-4A86-A6F1-B495F370F4A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687216-9C76-4F29-934C-F430DF40C5FA}"/>
              </a:ext>
            </a:extLst>
          </p:cNvPr>
          <p:cNvSpPr txBox="1"/>
          <p:nvPr userDrawn="1"/>
        </p:nvSpPr>
        <p:spPr>
          <a:xfrm>
            <a:off x="333000" y="411511"/>
            <a:ext cx="3173946" cy="523220"/>
          </a:xfrm>
          <a:prstGeom prst="rect">
            <a:avLst/>
          </a:prstGeom>
          <a:noFill/>
        </p:spPr>
        <p:txBody>
          <a:bodyPr wrap="none" lIns="0" tIns="45719" rIns="0" bIns="45719" rtlCol="0">
            <a:spAutoFit/>
          </a:bodyPr>
          <a:lstStyle/>
          <a:p>
            <a:pPr marL="0" marR="0" indent="0" algn="l" defTabSz="9143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04. </a:t>
            </a:r>
            <a:r>
              <a:rPr lang="ko-KR" altLang="en-US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영상 및 형상관리</a:t>
            </a:r>
          </a:p>
        </p:txBody>
      </p:sp>
      <p:sp>
        <p:nvSpPr>
          <p:cNvPr id="9" name="직사각형 8"/>
          <p:cNvSpPr/>
          <p:nvPr userDrawn="1"/>
        </p:nvSpPr>
        <p:spPr>
          <a:xfrm>
            <a:off x="333000" y="959070"/>
            <a:ext cx="8478000" cy="25200"/>
          </a:xfrm>
          <a:prstGeom prst="rect">
            <a:avLst/>
          </a:prstGeom>
          <a:solidFill>
            <a:srgbClr val="5E97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8332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Click="0">
        <p:push/>
      </p:transition>
    </mc:Choice>
    <mc:Fallback xmlns="">
      <p:transition advClick="0">
        <p:push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BFCA8F-81E3-4494-807A-19ED363184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</p:spPr>
        <p:txBody>
          <a:bodyPr lIns="68579" tIns="34289" rIns="68579" bIns="34289" anchor="b"/>
          <a:lstStyle>
            <a:lvl1pPr algn="ctr">
              <a:defRPr sz="45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4A30F0C-47F5-4BBB-8D9A-EEA1FF7E8D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  <a:prstGeom prst="rect">
            <a:avLst/>
          </a:prstGeom>
        </p:spPr>
        <p:txBody>
          <a:bodyPr lIns="68579" tIns="34289" rIns="68579" bIns="34289"/>
          <a:lstStyle>
            <a:lvl1pPr marL="0" indent="0" algn="ctr">
              <a:buNone/>
              <a:defRPr sz="1800"/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40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BA2C713-AC81-4EB2-9330-581E0B6AE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880E9-F562-4ADC-9C95-311ED8011E61}" type="datetimeFigureOut">
              <a:rPr lang="ko-KR" altLang="en-US" smtClean="0"/>
              <a:t>2021-04-29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F0F55EC-D62C-46D0-85AA-2079E978B3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86F994-D68F-40EE-B340-2867A1534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0DE6-3C68-4F76-8C4E-25446DCA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3183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Click="0">
        <p:push/>
      </p:transition>
    </mc:Choice>
    <mc:Fallback xmlns="">
      <p:transition advClick="0">
        <p:push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78" userDrawn="1">
          <p15:clr>
            <a:srgbClr val="FBAE40"/>
          </p15:clr>
        </p15:guide>
        <p15:guide id="2" pos="393" userDrawn="1">
          <p15:clr>
            <a:srgbClr val="FBAE40"/>
          </p15:clr>
        </p15:guide>
        <p15:guide id="4" orient="horz" pos="4042" userDrawn="1">
          <p15:clr>
            <a:srgbClr val="FBAE40"/>
          </p15:clr>
        </p15:guide>
        <p15:guide id="5" pos="7287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D06877-D131-4080-A9F4-48C0B274C0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 vert="horz" lIns="68579" tIns="34289" rIns="68579" bIns="34289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798D60-6305-4CBF-A4B2-1F42DE11A197}" type="datetimeFigureOut">
              <a:rPr lang="ko-KR" altLang="en-US" smtClean="0"/>
              <a:t>2021-04-29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4076F67-2A68-49D1-BB80-037677E09A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</p:spPr>
        <p:txBody>
          <a:bodyPr vert="horz" lIns="68579" tIns="34289" rIns="68579" bIns="34289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8782565-736B-44B3-9A33-43CB9E3F77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</p:spPr>
        <p:txBody>
          <a:bodyPr vert="horz" lIns="68579" tIns="34289" rIns="68579" bIns="34289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0AD074-B7EC-4A86-A6F1-B495F370F4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34639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71" r:id="rId3"/>
    <p:sldLayoutId id="2147483673" r:id="rId4"/>
    <p:sldLayoutId id="2147483669" r:id="rId5"/>
    <p:sldLayoutId id="2147483670" r:id="rId6"/>
    <p:sldLayoutId id="2147483672" r:id="rId7"/>
  </p:sldLayoutIdLst>
  <mc:AlternateContent xmlns:mc="http://schemas.openxmlformats.org/markup-compatibility/2006" xmlns:p14="http://schemas.microsoft.com/office/powerpoint/2010/main">
    <mc:Choice Requires="p14">
      <p:transition p14:dur="200" advClick="0">
        <p:push/>
      </p:transition>
    </mc:Choice>
    <mc:Fallback xmlns="">
      <p:transition advClick="0">
        <p:push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685783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46" indent="-171446" algn="l" defTabSz="685783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37" indent="-171446" algn="l" defTabSz="685783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28" indent="-171446" algn="l" defTabSz="685783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20" indent="-171446" algn="l" defTabSz="685783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12" indent="-171446" algn="l" defTabSz="685783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03" indent="-171446" algn="l" defTabSz="685783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783" rtl="0" eaLnBrk="1" latinLnBrk="1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1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1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1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1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1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1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1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1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5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6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8.xml"/><Relationship Id="rId5" Type="http://schemas.openxmlformats.org/officeDocument/2006/relationships/image" Target="../media/image29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9.xml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gif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8.PNG"/><Relationship Id="rId7" Type="http://schemas.openxmlformats.org/officeDocument/2006/relationships/image" Target="../media/image16.png"/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4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354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98"/>
            <a:ext cx="5632238" cy="5138503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4448431" y="3514204"/>
            <a:ext cx="2517159" cy="336875"/>
            <a:chOff x="4985407" y="3294787"/>
            <a:chExt cx="2517159" cy="336875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607419D-DA91-41E9-BA14-DED2C6883059}"/>
                </a:ext>
              </a:extLst>
            </p:cNvPr>
            <p:cNvSpPr/>
            <p:nvPr/>
          </p:nvSpPr>
          <p:spPr>
            <a:xfrm>
              <a:off x="5000438" y="3294787"/>
              <a:ext cx="2502128" cy="300083"/>
            </a:xfrm>
            <a:prstGeom prst="rect">
              <a:avLst/>
            </a:prstGeom>
            <a:noFill/>
          </p:spPr>
          <p:txBody>
            <a:bodyPr wrap="none" lIns="0" tIns="34290" rIns="0" bIns="34290" rtlCol="0">
              <a:noAutofit/>
            </a:bodyPr>
            <a:lstStyle/>
            <a:p>
              <a:pPr>
                <a:tabLst>
                  <a:tab pos="715963" algn="l"/>
                </a:tabLst>
              </a:pPr>
              <a:r>
                <a:rPr lang="en-US" altLang="ko-KR" sz="15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한수원 한돋움" pitchFamily="50" charset="-127"/>
                  <a:ea typeface="한수원 한돋움" pitchFamily="50" charset="-127"/>
                </a:rPr>
                <a:t>Team</a:t>
              </a:r>
              <a:br>
                <a:rPr lang="en-US" altLang="ko-KR" sz="15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한수원 한돋움" pitchFamily="50" charset="-127"/>
                  <a:ea typeface="한수원 한돋움" pitchFamily="50" charset="-127"/>
                </a:rPr>
              </a:br>
              <a:r>
                <a:rPr lang="en-US" altLang="ko-KR" sz="15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한수원 한돋움" pitchFamily="50" charset="-127"/>
                  <a:ea typeface="한수원 한돋움" pitchFamily="50" charset="-127"/>
                </a:rPr>
                <a:t/>
              </a:r>
              <a:br>
                <a:rPr lang="en-US" altLang="ko-KR" sz="15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한수원 한돋움" pitchFamily="50" charset="-127"/>
                  <a:ea typeface="한수원 한돋움" pitchFamily="50" charset="-127"/>
                </a:rPr>
              </a:br>
              <a:r>
                <a:rPr lang="ko-KR" altLang="en-US" sz="1500" dirty="0" err="1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한수원 한돋움" pitchFamily="50" charset="-127"/>
                  <a:ea typeface="한수원 한돋움" pitchFamily="50" charset="-127"/>
                </a:rPr>
                <a:t>예진희</a:t>
              </a:r>
              <a:r>
                <a:rPr lang="ko-KR" altLang="en-US" sz="15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한수원 한돋움" pitchFamily="50" charset="-127"/>
                  <a:ea typeface="한수원 한돋움" pitchFamily="50" charset="-127"/>
                </a:rPr>
                <a:t> </a:t>
              </a:r>
              <a:r>
                <a:rPr lang="ko-KR" altLang="en-US" sz="150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한수원 한돋움" pitchFamily="50" charset="-127"/>
                  <a:ea typeface="한수원 한돋움" pitchFamily="50" charset="-127"/>
                </a:rPr>
                <a:t>황창식</a:t>
              </a:r>
              <a:r>
                <a:rPr lang="ko-KR" altLang="en-US" sz="15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한수원 한돋움" pitchFamily="50" charset="-127"/>
                  <a:ea typeface="한수원 한돋움" pitchFamily="50" charset="-127"/>
                </a:rPr>
                <a:t> </a:t>
              </a:r>
              <a:r>
                <a:rPr lang="ko-KR" altLang="en-US" sz="15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한수원 한돋움" pitchFamily="50" charset="-127"/>
                  <a:ea typeface="한수원 한돋움" pitchFamily="50" charset="-127"/>
                </a:rPr>
                <a:t>박지민</a:t>
              </a:r>
              <a:r>
                <a:rPr lang="en-US" altLang="ko-KR" sz="15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한수원 한돋움" pitchFamily="50" charset="-127"/>
                  <a:ea typeface="한수원 한돋움" pitchFamily="50" charset="-127"/>
                </a:rPr>
                <a:t>,</a:t>
              </a:r>
              <a:r>
                <a:rPr lang="ko-KR" altLang="en-US" sz="15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한수원 한돋움" pitchFamily="50" charset="-127"/>
                  <a:ea typeface="한수원 한돋움" pitchFamily="50" charset="-127"/>
                </a:rPr>
                <a:t> </a:t>
              </a:r>
              <a:r>
                <a:rPr lang="ko-KR" altLang="en-US" sz="1500" dirty="0" err="1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한수원 한돋움" pitchFamily="50" charset="-127"/>
                  <a:ea typeface="한수원 한돋움" pitchFamily="50" charset="-127"/>
                </a:rPr>
                <a:t>김가현</a:t>
              </a:r>
              <a:r>
                <a:rPr lang="ko-KR" altLang="en-US" sz="15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한수원 한돋움" pitchFamily="50" charset="-127"/>
                  <a:ea typeface="한수원 한돋움" pitchFamily="50" charset="-127"/>
                </a:rPr>
                <a:t> </a:t>
              </a:r>
              <a:r>
                <a:rPr lang="ko-KR" altLang="en-US" sz="150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한수원 한돋움" pitchFamily="50" charset="-127"/>
                  <a:ea typeface="한수원 한돋움" pitchFamily="50" charset="-127"/>
                </a:rPr>
                <a:t>양화영</a:t>
              </a:r>
              <a:r>
                <a:rPr lang="ko-KR" altLang="en-US" sz="15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한수원 한돋움" pitchFamily="50" charset="-127"/>
                  <a:ea typeface="한수원 한돋움" pitchFamily="50" charset="-127"/>
                </a:rPr>
                <a:t> </a:t>
              </a:r>
              <a:r>
                <a:rPr lang="ko-KR" altLang="en-US" sz="150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한수원 한돋움" pitchFamily="50" charset="-127"/>
                  <a:ea typeface="한수원 한돋움" pitchFamily="50" charset="-127"/>
                </a:rPr>
                <a:t>서정빈</a:t>
              </a:r>
              <a:endParaRPr lang="ko-KR" altLang="en-US" sz="15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한수원 한돋움" pitchFamily="50" charset="-127"/>
                <a:ea typeface="한수원 한돋움" pitchFamily="50" charset="-127"/>
              </a:endParaRPr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AA7311F7-BDB2-4871-A52E-85827F6BBA0C}"/>
                </a:ext>
              </a:extLst>
            </p:cNvPr>
            <p:cNvCxnSpPr/>
            <p:nvPr/>
          </p:nvCxnSpPr>
          <p:spPr>
            <a:xfrm>
              <a:off x="4985407" y="3631662"/>
              <a:ext cx="609600" cy="0"/>
            </a:xfrm>
            <a:prstGeom prst="line">
              <a:avLst/>
            </a:prstGeom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그룹 1"/>
          <p:cNvGrpSpPr/>
          <p:nvPr/>
        </p:nvGrpSpPr>
        <p:grpSpPr>
          <a:xfrm>
            <a:off x="4448431" y="1201062"/>
            <a:ext cx="3651962" cy="1226672"/>
            <a:chOff x="6603999" y="1460640"/>
            <a:chExt cx="4869282" cy="163556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04C1FE0-6BEB-44C5-B4B9-1755F444F838}"/>
                </a:ext>
              </a:extLst>
            </p:cNvPr>
            <p:cNvSpPr txBox="1"/>
            <p:nvPr/>
          </p:nvSpPr>
          <p:spPr>
            <a:xfrm>
              <a:off x="6603999" y="1460640"/>
              <a:ext cx="2956365" cy="615553"/>
            </a:xfrm>
            <a:prstGeom prst="rect">
              <a:avLst/>
            </a:prstGeom>
            <a:noFill/>
          </p:spPr>
          <p:txBody>
            <a:bodyPr wrap="none" lIns="0" rIns="0" rtlCol="0">
              <a:noAutofit/>
            </a:bodyPr>
            <a:lstStyle/>
            <a:p>
              <a:r>
                <a:rPr lang="en-US" altLang="ko-KR" sz="24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한수원 한돋움 Bold" pitchFamily="50" charset="-127"/>
                  <a:ea typeface="한수원 한돋움 Bold" pitchFamily="50" charset="-127"/>
                </a:rPr>
                <a:t>API + xml + mail</a:t>
              </a:r>
              <a:endParaRPr lang="ko-KR" altLang="en-US" sz="2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한수원 한돋움 Bold" pitchFamily="50" charset="-127"/>
                <a:ea typeface="한수원 한돋움 Bold" pitchFamily="50" charset="-127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704C1FE0-6BEB-44C5-B4B9-1755F444F838}"/>
                </a:ext>
              </a:extLst>
            </p:cNvPr>
            <p:cNvSpPr txBox="1"/>
            <p:nvPr/>
          </p:nvSpPr>
          <p:spPr>
            <a:xfrm>
              <a:off x="6603999" y="2131836"/>
              <a:ext cx="4869282" cy="964366"/>
            </a:xfrm>
            <a:prstGeom prst="rect">
              <a:avLst/>
            </a:prstGeom>
            <a:noFill/>
          </p:spPr>
          <p:txBody>
            <a:bodyPr wrap="none" lIns="0" rIns="0" rtlCol="0">
              <a:noAutofit/>
            </a:bodyPr>
            <a:lstStyle/>
            <a:p>
              <a:r>
                <a:rPr lang="ko-KR" altLang="en-US" sz="4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한수원 한돋움 Bold" pitchFamily="50" charset="-127"/>
                  <a:ea typeface="한수원 한돋움 Bold" pitchFamily="50" charset="-127"/>
                </a:rPr>
                <a:t>약국재고관리 </a:t>
              </a:r>
              <a:r>
                <a:rPr lang="en-US" altLang="ko-KR" sz="41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한수원 한돋움 Bold" pitchFamily="50" charset="-127"/>
                  <a:ea typeface="한수원 한돋움 Bold" pitchFamily="50" charset="-127"/>
                </a:rPr>
                <a:t/>
              </a:r>
              <a:br>
                <a:rPr lang="en-US" altLang="ko-KR" sz="41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한수원 한돋움 Bold" pitchFamily="50" charset="-127"/>
                  <a:ea typeface="한수원 한돋움 Bold" pitchFamily="50" charset="-127"/>
                </a:rPr>
              </a:br>
              <a:r>
                <a:rPr lang="ko-KR" altLang="en-US" sz="41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한수원 한돋움 Bold" pitchFamily="50" charset="-127"/>
                  <a:ea typeface="한수원 한돋움 Bold" pitchFamily="50" charset="-127"/>
                </a:rPr>
                <a:t>프로그램</a:t>
              </a:r>
              <a:endParaRPr lang="ko-KR" altLang="en-US" sz="4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한수원 한돋움 Bold" pitchFamily="50" charset="-127"/>
                <a:ea typeface="한수원 한돋움 Bold" pitchFamily="50" charset="-127"/>
              </a:endParaRPr>
            </a:p>
          </p:txBody>
        </p:sp>
      </p:grpSp>
      <p:pic>
        <p:nvPicPr>
          <p:cNvPr id="11" name="그림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411" y="1704975"/>
            <a:ext cx="1986514" cy="1589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8522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5004048" y="3291830"/>
            <a:ext cx="3744417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100" dirty="0" err="1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comboBox</a:t>
            </a:r>
            <a:r>
              <a:rPr lang="ko-KR" altLang="en-US" sz="11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에 선택된 내용에 따라 조건을 다르게 하여 검색 가능하게 함</a:t>
            </a:r>
            <a:endParaRPr lang="en-US" altLang="ko-KR" sz="1100" dirty="0" smtClean="0">
              <a:solidFill>
                <a:schemeClr val="bg2">
                  <a:lumMod val="25000"/>
                </a:schemeClr>
              </a:solidFill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  <a:p>
            <a:endParaRPr lang="en-US" altLang="ko-KR" sz="1100" dirty="0" smtClean="0">
              <a:solidFill>
                <a:schemeClr val="bg2">
                  <a:lumMod val="25000"/>
                </a:schemeClr>
              </a:solidFill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100" dirty="0" err="1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RadioButton</a:t>
            </a:r>
            <a:r>
              <a:rPr lang="en-US" altLang="ko-KR" sz="11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 </a:t>
            </a:r>
            <a:r>
              <a:rPr lang="ko-KR" altLang="en-US" sz="11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대신 </a:t>
            </a:r>
            <a:r>
              <a:rPr lang="en-US" altLang="ko-KR" sz="1100" dirty="0" err="1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CheckBox</a:t>
            </a:r>
            <a:r>
              <a:rPr lang="ko-KR" altLang="en-US" sz="11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를 사용하였고</a:t>
            </a:r>
            <a:r>
              <a:rPr lang="en-US" altLang="ko-KR" sz="11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, </a:t>
            </a:r>
            <a:r>
              <a:rPr lang="ko-KR" altLang="en-US" sz="11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이중 선택을 방지하기 위해 예외 처리함</a:t>
            </a:r>
            <a:endParaRPr lang="en-US" altLang="ko-KR" sz="1100" dirty="0" smtClean="0">
              <a:solidFill>
                <a:schemeClr val="bg2">
                  <a:lumMod val="25000"/>
                </a:schemeClr>
              </a:solidFill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  <a:p>
            <a:endParaRPr lang="en-US" altLang="ko-KR" sz="1100" dirty="0" smtClean="0">
              <a:solidFill>
                <a:schemeClr val="bg2">
                  <a:lumMod val="25000"/>
                </a:schemeClr>
              </a:solidFill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1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Stock(</a:t>
            </a:r>
            <a:r>
              <a:rPr lang="ko-KR" altLang="en-US" sz="11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수량</a:t>
            </a:r>
            <a:r>
              <a:rPr lang="en-US" altLang="ko-KR" sz="11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)</a:t>
            </a:r>
            <a:r>
              <a:rPr lang="ko-KR" altLang="en-US" sz="11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에 따른 오름차순 또는 내림차순 정렬 가능</a:t>
            </a:r>
            <a:endParaRPr lang="en-US" altLang="ko-KR" sz="1100" dirty="0" smtClean="0">
              <a:solidFill>
                <a:schemeClr val="bg2">
                  <a:lumMod val="25000"/>
                </a:schemeClr>
              </a:solidFill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144" y="1203597"/>
            <a:ext cx="2783580" cy="2088375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5868144" y="1275606"/>
            <a:ext cx="1800200" cy="35001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꺾인 연결선 11"/>
          <p:cNvCxnSpPr/>
          <p:nvPr/>
        </p:nvCxnSpPr>
        <p:spPr>
          <a:xfrm rot="10800000" flipV="1">
            <a:off x="4834014" y="1505855"/>
            <a:ext cx="1034131" cy="576131"/>
          </a:xfrm>
          <a:prstGeom prst="bentConnector3">
            <a:avLst>
              <a:gd name="adj1" fmla="val 50000"/>
            </a:avLst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1587" y="1059582"/>
            <a:ext cx="2916408" cy="2121024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464" y="3294085"/>
            <a:ext cx="4304531" cy="1235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7000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51519" y="3298800"/>
            <a:ext cx="374441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100" dirty="0" err="1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ListView</a:t>
            </a:r>
            <a:r>
              <a:rPr lang="ko-KR" altLang="en-US" sz="11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에 있는 품목 선택 시 자동으로 주문 탭에 입력됨</a:t>
            </a:r>
            <a:endParaRPr lang="en-US" altLang="ko-KR" sz="1100" dirty="0" smtClean="0">
              <a:solidFill>
                <a:schemeClr val="bg2">
                  <a:lumMod val="25000"/>
                </a:schemeClr>
              </a:solidFill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  <a:p>
            <a:endParaRPr lang="en-US" altLang="ko-KR" sz="1100" dirty="0" smtClean="0">
              <a:solidFill>
                <a:schemeClr val="bg2">
                  <a:lumMod val="25000"/>
                </a:schemeClr>
              </a:solidFill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약품명과 주문 수량을 입력하고 </a:t>
            </a:r>
            <a:r>
              <a:rPr lang="en-US" altLang="ko-KR" sz="11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‘</a:t>
            </a:r>
            <a:r>
              <a:rPr lang="ko-KR" altLang="en-US" sz="11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담기</a:t>
            </a:r>
            <a:r>
              <a:rPr lang="en-US" altLang="ko-KR" sz="11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’</a:t>
            </a:r>
            <a:r>
              <a:rPr lang="ko-KR" altLang="en-US" sz="11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를 누르면 </a:t>
            </a:r>
            <a:r>
              <a:rPr lang="en-US" altLang="ko-KR" sz="1100" dirty="0" err="1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DataManager</a:t>
            </a:r>
            <a:r>
              <a:rPr lang="ko-KR" altLang="en-US" sz="11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에 있는 </a:t>
            </a:r>
            <a:r>
              <a:rPr lang="en-US" altLang="ko-KR" sz="11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drugs</a:t>
            </a:r>
            <a:r>
              <a:rPr lang="ko-KR" altLang="en-US" sz="11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에 있는 원본 데이터와 입력된 약품 이름을 대조하여 주문 폼에 있는 </a:t>
            </a:r>
            <a:r>
              <a:rPr lang="en-US" altLang="ko-KR" sz="11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orders List</a:t>
            </a:r>
            <a:r>
              <a:rPr lang="ko-KR" altLang="en-US" sz="11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에 추가함</a:t>
            </a:r>
            <a:endParaRPr lang="en-US" altLang="ko-KR" sz="1100" dirty="0" smtClean="0">
              <a:solidFill>
                <a:schemeClr val="bg2">
                  <a:lumMod val="25000"/>
                </a:schemeClr>
              </a:solidFill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  <a:p>
            <a:endParaRPr lang="en-US" altLang="ko-KR" sz="1100" dirty="0" smtClean="0">
              <a:solidFill>
                <a:schemeClr val="bg2">
                  <a:lumMod val="25000"/>
                </a:schemeClr>
              </a:solidFill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회사 정보도 동일하게 작동</a:t>
            </a:r>
            <a:endParaRPr lang="en-US" altLang="ko-KR" sz="1100" dirty="0" smtClean="0">
              <a:solidFill>
                <a:schemeClr val="bg2">
                  <a:lumMod val="25000"/>
                </a:schemeClr>
              </a:solidFill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131590"/>
            <a:ext cx="2783580" cy="2088375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2123728" y="1203598"/>
            <a:ext cx="1055388" cy="35001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꺾인 연결선 4"/>
          <p:cNvCxnSpPr>
            <a:stCxn id="4" idx="3"/>
          </p:cNvCxnSpPr>
          <p:nvPr/>
        </p:nvCxnSpPr>
        <p:spPr>
          <a:xfrm>
            <a:off x="3179116" y="1378607"/>
            <a:ext cx="816820" cy="247017"/>
          </a:xfrm>
          <a:prstGeom prst="bentConnector3">
            <a:avLst>
              <a:gd name="adj1" fmla="val 50000"/>
            </a:avLst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5977" y="1059582"/>
            <a:ext cx="4468197" cy="274440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3733" y="2427734"/>
            <a:ext cx="1490766" cy="531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2701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391615" y="3507854"/>
            <a:ext cx="3744417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사용자가 입력한 정보가 </a:t>
            </a:r>
            <a:r>
              <a:rPr lang="en-US" altLang="ko-KR" sz="11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Form Load</a:t>
            </a:r>
            <a:r>
              <a:rPr lang="ko-KR" altLang="en-US" sz="11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시 불러지고</a:t>
            </a:r>
            <a:r>
              <a:rPr lang="en-US" altLang="ko-KR" sz="11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, </a:t>
            </a:r>
            <a:r>
              <a:rPr lang="en-US" altLang="ko-KR" sz="1100" dirty="0" err="1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GridView</a:t>
            </a:r>
            <a:r>
              <a:rPr lang="ko-KR" altLang="en-US" sz="11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에 출력됨</a:t>
            </a:r>
            <a:endParaRPr lang="en-US" altLang="ko-KR" sz="1100" dirty="0" smtClean="0">
              <a:solidFill>
                <a:schemeClr val="bg2">
                  <a:lumMod val="25000"/>
                </a:schemeClr>
              </a:solidFill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  <a:p>
            <a:endParaRPr lang="en-US" altLang="ko-KR" sz="1100" dirty="0" smtClean="0">
              <a:solidFill>
                <a:schemeClr val="bg2">
                  <a:lumMod val="25000"/>
                </a:schemeClr>
              </a:solidFill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수량 수정 시 이전에 있던 데이터를 </a:t>
            </a:r>
            <a:r>
              <a:rPr lang="en-US" altLang="ko-KR" sz="11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Clear</a:t>
            </a:r>
            <a:r>
              <a:rPr lang="ko-KR" altLang="en-US" sz="11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를 이용해 지우고 </a:t>
            </a:r>
            <a:r>
              <a:rPr lang="en-US" altLang="ko-KR" sz="11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,</a:t>
            </a:r>
            <a:r>
              <a:rPr lang="ko-KR" altLang="en-US" sz="11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수정 된 입력 값을 다시 설정 후에 </a:t>
            </a:r>
            <a:r>
              <a:rPr lang="en-US" altLang="ko-KR" sz="1100" dirty="0" err="1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GridView</a:t>
            </a:r>
            <a:r>
              <a:rPr lang="ko-KR" altLang="en-US" sz="11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에 출력함</a:t>
            </a:r>
            <a:endParaRPr lang="en-US" altLang="ko-KR" sz="1100" dirty="0" smtClean="0">
              <a:solidFill>
                <a:schemeClr val="bg2">
                  <a:lumMod val="25000"/>
                </a:schemeClr>
              </a:solidFill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  <a:p>
            <a:endParaRPr lang="en-US" altLang="ko-KR" sz="1100" dirty="0" smtClean="0">
              <a:solidFill>
                <a:schemeClr val="bg2">
                  <a:lumMod val="25000"/>
                </a:schemeClr>
              </a:solidFill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주문 시 입력한 수량과 원래 있던 재고를 더해서 데이터 저장</a:t>
            </a:r>
            <a:endParaRPr lang="en-US" altLang="ko-KR" sz="1100" dirty="0" smtClean="0">
              <a:solidFill>
                <a:schemeClr val="bg2">
                  <a:lumMod val="25000"/>
                </a:schemeClr>
              </a:solidFill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5976" y="1131590"/>
            <a:ext cx="4257495" cy="2148458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7870" y="2499742"/>
            <a:ext cx="2742410" cy="2262488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132013"/>
            <a:ext cx="2972399" cy="2232248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539552" y="2860205"/>
            <a:ext cx="2736304" cy="43204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꺾인 연결선 21"/>
          <p:cNvCxnSpPr>
            <a:stCxn id="21" idx="3"/>
          </p:cNvCxnSpPr>
          <p:nvPr/>
        </p:nvCxnSpPr>
        <p:spPr>
          <a:xfrm flipV="1">
            <a:off x="3275856" y="2788197"/>
            <a:ext cx="514091" cy="288032"/>
          </a:xfrm>
          <a:prstGeom prst="bentConnector3">
            <a:avLst>
              <a:gd name="adj1" fmla="val 50000"/>
            </a:avLst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57432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611560" y="3723878"/>
            <a:ext cx="3744417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여러 항목 주문 시</a:t>
            </a:r>
            <a:r>
              <a:rPr lang="en-US" altLang="ko-KR" sz="12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, </a:t>
            </a:r>
            <a:r>
              <a:rPr lang="ko-KR" altLang="en-US" sz="12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제조사에 따라 발주하는 곳이 다르기 때문에 제조사 별로 발주 메일을 따로 전송하기 위해 </a:t>
            </a:r>
            <a:r>
              <a:rPr lang="en-US" altLang="ko-KR" sz="1200" dirty="0" err="1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foreach</a:t>
            </a:r>
            <a:r>
              <a:rPr lang="ko-KR" altLang="en-US" sz="12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문 사용</a:t>
            </a:r>
            <a:endParaRPr lang="en-US" altLang="ko-KR" sz="1100" dirty="0" smtClean="0">
              <a:solidFill>
                <a:schemeClr val="bg2">
                  <a:lumMod val="25000"/>
                </a:schemeClr>
              </a:solidFill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100" dirty="0">
              <a:solidFill>
                <a:schemeClr val="bg2">
                  <a:lumMod val="25000"/>
                </a:schemeClr>
              </a:solidFill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주소와 제목 본문을 </a:t>
            </a:r>
            <a:r>
              <a:rPr lang="en-US" altLang="ko-KR" sz="12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form</a:t>
            </a:r>
            <a:r>
              <a:rPr lang="ko-KR" altLang="en-US" sz="12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에 있는 </a:t>
            </a:r>
            <a:r>
              <a:rPr lang="en-US" altLang="ko-KR" sz="1200" dirty="0" err="1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TextBox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 </a:t>
            </a:r>
            <a:r>
              <a:rPr lang="ko-KR" altLang="en-US" sz="12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값으로 가져와서 해당 주소로 메일 송부</a:t>
            </a:r>
            <a:endParaRPr lang="en-US" altLang="ko-KR" sz="1200" dirty="0" smtClean="0">
              <a:solidFill>
                <a:schemeClr val="bg2">
                  <a:lumMod val="25000"/>
                </a:schemeClr>
              </a:solidFill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202" y="1203598"/>
            <a:ext cx="1895566" cy="2232248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588202" y="1347614"/>
            <a:ext cx="1895566" cy="20882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꺾인 연결선 4"/>
          <p:cNvCxnSpPr/>
          <p:nvPr/>
        </p:nvCxnSpPr>
        <p:spPr>
          <a:xfrm>
            <a:off x="2483768" y="2283718"/>
            <a:ext cx="1054452" cy="144016"/>
          </a:xfrm>
          <a:prstGeom prst="bentConnector3">
            <a:avLst>
              <a:gd name="adj1" fmla="val 50000"/>
            </a:avLst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4852" y="1059582"/>
            <a:ext cx="2742410" cy="226248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6136" y="2139702"/>
            <a:ext cx="3240728" cy="2790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1405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4644008" y="2211710"/>
            <a:ext cx="374441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구글 </a:t>
            </a:r>
            <a:r>
              <a:rPr lang="en-US" altLang="ko-KR" sz="1200" dirty="0" err="1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smtp</a:t>
            </a:r>
            <a:r>
              <a:rPr lang="ko-KR" altLang="en-US" sz="12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계정과 서버를 사용해서 이메일 발송 구현</a:t>
            </a:r>
            <a:endParaRPr lang="en-US" altLang="ko-KR" sz="1200" dirty="0" smtClean="0">
              <a:solidFill>
                <a:schemeClr val="bg2">
                  <a:lumMod val="25000"/>
                </a:schemeClr>
              </a:solidFill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  <a:p>
            <a:endParaRPr lang="en-US" altLang="ko-KR" sz="1200" dirty="0" smtClean="0">
              <a:solidFill>
                <a:schemeClr val="bg2">
                  <a:lumMod val="25000"/>
                </a:schemeClr>
              </a:solidFill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작성한 메일 주소로 품목명을 제목으로 하여 메일 발송</a:t>
            </a:r>
            <a:endParaRPr lang="en-US" altLang="ko-KR" sz="1200" dirty="0" smtClean="0">
              <a:solidFill>
                <a:schemeClr val="bg2">
                  <a:lumMod val="25000"/>
                </a:schemeClr>
              </a:solidFill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200" dirty="0" smtClean="0">
              <a:solidFill>
                <a:schemeClr val="bg2">
                  <a:lumMod val="25000"/>
                </a:schemeClr>
              </a:solidFill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Credentials : ID</a:t>
            </a:r>
            <a:r>
              <a:rPr lang="ko-KR" altLang="en-US" sz="12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와 </a:t>
            </a:r>
            <a:r>
              <a:rPr lang="en-US" altLang="ko-KR" sz="12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PW</a:t>
            </a:r>
            <a:r>
              <a:rPr lang="ko-KR" altLang="en-US" sz="12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를 인증 받는 코드</a:t>
            </a:r>
            <a:endParaRPr lang="en-US" altLang="ko-KR" sz="1200" dirty="0" smtClean="0">
              <a:solidFill>
                <a:schemeClr val="bg2">
                  <a:lumMod val="25000"/>
                </a:schemeClr>
              </a:solidFill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  <a:p>
            <a:endParaRPr lang="en-US" altLang="ko-KR" sz="1200" dirty="0" smtClean="0">
              <a:solidFill>
                <a:schemeClr val="bg2">
                  <a:lumMod val="25000"/>
                </a:schemeClr>
              </a:solidFill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 err="1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EnableSsl</a:t>
            </a:r>
            <a:r>
              <a:rPr lang="en-US" altLang="ko-KR" sz="12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 :SSL</a:t>
            </a:r>
            <a:r>
              <a:rPr lang="ko-KR" altLang="en-US" sz="12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보안서버 사용 여부 확인</a:t>
            </a:r>
            <a:endParaRPr lang="en-US" altLang="ko-KR" sz="1200" dirty="0" smtClean="0">
              <a:solidFill>
                <a:schemeClr val="bg2">
                  <a:lumMod val="25000"/>
                </a:schemeClr>
              </a:solidFill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  <a:p>
            <a:endParaRPr lang="ko-KR" altLang="en-US" sz="1200" dirty="0">
              <a:solidFill>
                <a:schemeClr val="bg2">
                  <a:lumMod val="25000"/>
                </a:schemeClr>
              </a:solidFill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  <a:p>
            <a:endParaRPr lang="en-US" altLang="ko-KR" sz="1200" dirty="0" smtClean="0">
              <a:solidFill>
                <a:schemeClr val="bg2">
                  <a:lumMod val="25000"/>
                </a:schemeClr>
              </a:solidFill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1131590"/>
            <a:ext cx="3312368" cy="253046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544" y="3723878"/>
            <a:ext cx="3831397" cy="121977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949829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7" y="1419622"/>
            <a:ext cx="4444446" cy="108012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148064" y="1851670"/>
            <a:ext cx="37444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171450" indent="-171450">
              <a:buFont typeface="Arial" panose="020B0604020202020204" pitchFamily="34" charset="0"/>
              <a:buChar char="•"/>
              <a:defRPr sz="120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defRPr>
            </a:lvl1pPr>
          </a:lstStyle>
          <a:p>
            <a:pPr marL="0" indent="0" algn="ctr">
              <a:buNone/>
            </a:pPr>
            <a:r>
              <a:rPr lang="ko-KR" altLang="en-US" dirty="0"/>
              <a:t>공백 부분 예외처리 되지 않아 공란일 경우에도 </a:t>
            </a:r>
            <a:endParaRPr lang="en-US" altLang="ko-KR" dirty="0" smtClean="0"/>
          </a:p>
          <a:p>
            <a:pPr marL="0" indent="0" algn="ctr">
              <a:buNone/>
            </a:pPr>
            <a:r>
              <a:rPr lang="ko-KR" altLang="en-US" dirty="0" smtClean="0"/>
              <a:t>제약사 </a:t>
            </a:r>
            <a:r>
              <a:rPr lang="ko-KR" altLang="en-US" dirty="0"/>
              <a:t>정보가 추가되는 오류 발견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395536" y="2587455"/>
            <a:ext cx="8352928" cy="1682754"/>
            <a:chOff x="395536" y="2587455"/>
            <a:chExt cx="8352928" cy="1682754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5536" y="2715766"/>
              <a:ext cx="4444446" cy="1554443"/>
            </a:xfrm>
            <a:prstGeom prst="rect">
              <a:avLst/>
            </a:prstGeom>
          </p:spPr>
        </p:pic>
        <p:sp>
          <p:nvSpPr>
            <p:cNvPr id="7" name="아래쪽 화살표 6"/>
            <p:cNvSpPr/>
            <p:nvPr/>
          </p:nvSpPr>
          <p:spPr>
            <a:xfrm>
              <a:off x="6588224" y="2587455"/>
              <a:ext cx="576064" cy="576064"/>
            </a:xfrm>
            <a:prstGeom prst="downArrow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004048" y="3437639"/>
              <a:ext cx="374441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171450" indent="-171450">
                <a:buFont typeface="Arial" panose="020B0604020202020204" pitchFamily="34" charset="0"/>
                <a:buChar char="•"/>
                <a:defRPr sz="120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defRPr>
              </a:lvl1pPr>
            </a:lstStyle>
            <a:p>
              <a:pPr marL="0" indent="0" algn="ctr">
                <a:buNone/>
              </a:pPr>
              <a:r>
                <a:rPr lang="en-US" altLang="ko-KR" dirty="0" smtClean="0"/>
                <a:t>If</a:t>
              </a:r>
              <a:r>
                <a:rPr lang="ko-KR" altLang="en-US" dirty="0" smtClean="0"/>
                <a:t>문 사용하여 예외처리 후 정상 작동 확인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985356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Click="0">
        <p:push/>
      </p:transition>
    </mc:Choice>
    <mc:Fallback xmlns="">
      <p:transition advClick="0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788024" y="1892268"/>
            <a:ext cx="37444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171450" indent="-171450">
              <a:buFont typeface="Arial" panose="020B0604020202020204" pitchFamily="34" charset="0"/>
              <a:buChar char="•"/>
              <a:defRPr sz="120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defRPr>
            </a:lvl1pPr>
          </a:lstStyle>
          <a:p>
            <a:pPr marL="0" indent="0" algn="ctr">
              <a:buNone/>
            </a:pPr>
            <a:r>
              <a:rPr lang="en-US" altLang="ko-KR" dirty="0" err="1" smtClean="0"/>
              <a:t>ComboBox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Text</a:t>
            </a:r>
            <a:r>
              <a:rPr lang="ko-KR" altLang="en-US" dirty="0" smtClean="0"/>
              <a:t>가 입력되는 오류 발견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589" y="1359120"/>
            <a:ext cx="2846291" cy="121257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5776" y="1359120"/>
            <a:ext cx="1872208" cy="944963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grpSp>
        <p:nvGrpSpPr>
          <p:cNvPr id="2" name="그룹 1"/>
          <p:cNvGrpSpPr/>
          <p:nvPr/>
        </p:nvGrpSpPr>
        <p:grpSpPr>
          <a:xfrm>
            <a:off x="645589" y="2628053"/>
            <a:ext cx="7742835" cy="1730840"/>
            <a:chOff x="645589" y="2628053"/>
            <a:chExt cx="7742835" cy="1730840"/>
          </a:xfrm>
        </p:grpSpPr>
        <p:sp>
          <p:nvSpPr>
            <p:cNvPr id="7" name="아래쪽 화살표 6"/>
            <p:cNvSpPr/>
            <p:nvPr/>
          </p:nvSpPr>
          <p:spPr>
            <a:xfrm>
              <a:off x="6228184" y="2628053"/>
              <a:ext cx="576064" cy="576064"/>
            </a:xfrm>
            <a:prstGeom prst="downArrow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644008" y="3478237"/>
              <a:ext cx="37444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171450" indent="-171450">
                <a:buFont typeface="Arial" panose="020B0604020202020204" pitchFamily="34" charset="0"/>
                <a:buChar char="•"/>
                <a:defRPr sz="120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defRPr>
              </a:lvl1pPr>
            </a:lstStyle>
            <a:p>
              <a:pPr marL="0" indent="0" algn="ctr">
                <a:buNone/>
              </a:pPr>
              <a:r>
                <a:rPr lang="en-US" altLang="ko-KR" dirty="0" err="1" smtClean="0"/>
                <a:t>ComboBox</a:t>
              </a:r>
              <a:r>
                <a:rPr lang="en-US" altLang="ko-KR" dirty="0" smtClean="0"/>
                <a:t> </a:t>
              </a:r>
              <a:r>
                <a:rPr lang="ko-KR" altLang="en-US" dirty="0" smtClean="0"/>
                <a:t>속성 탭에서 </a:t>
              </a:r>
              <a:r>
                <a:rPr lang="en-US" altLang="ko-KR" dirty="0" err="1" smtClean="0"/>
                <a:t>DropDownStyle</a:t>
              </a:r>
              <a:r>
                <a:rPr lang="ko-KR" altLang="en-US" dirty="0" smtClean="0"/>
                <a:t>을</a:t>
              </a:r>
              <a:endParaRPr lang="en-US" altLang="ko-KR" dirty="0" smtClean="0"/>
            </a:p>
            <a:p>
              <a:pPr marL="0" indent="0" algn="ctr">
                <a:buNone/>
              </a:pPr>
              <a:r>
                <a:rPr lang="en-US" altLang="ko-KR" dirty="0" err="1" smtClean="0"/>
                <a:t>DropDownList</a:t>
              </a:r>
              <a:r>
                <a:rPr lang="ko-KR" altLang="en-US" dirty="0" smtClean="0"/>
                <a:t>로 수정 후 오류 해결</a:t>
              </a:r>
              <a:endParaRPr lang="ko-KR" altLang="en-US" dirty="0"/>
            </a:p>
          </p:txBody>
        </p:sp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5589" y="3147762"/>
              <a:ext cx="2847600" cy="1211131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555984" y="3075753"/>
              <a:ext cx="1872000" cy="1069714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496358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20" y="1203598"/>
            <a:ext cx="5093386" cy="372387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2400" y="267494"/>
            <a:ext cx="627534" cy="62753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4" name="TextBox 3"/>
          <p:cNvSpPr txBox="1"/>
          <p:nvPr/>
        </p:nvSpPr>
        <p:spPr>
          <a:xfrm>
            <a:off x="7020272" y="679584"/>
            <a:ext cx="129614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 smtClean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GitHub QR-Code</a:t>
            </a:r>
            <a:endParaRPr lang="ko-KR" altLang="en-US" sz="800" dirty="0"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3309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Click="0">
        <p:push/>
      </p:transition>
    </mc:Choice>
    <mc:Fallback xmlns="">
      <p:transition advClick="0">
        <p:push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Box 47">
            <a:extLst>
              <a:ext uri="{FF2B5EF4-FFF2-40B4-BE49-F238E27FC236}">
                <a16:creationId xmlns:a16="http://schemas.microsoft.com/office/drawing/2014/main" id="{7C6F9878-777C-4CD4-9613-851CABCDFC3E}"/>
              </a:ext>
            </a:extLst>
          </p:cNvPr>
          <p:cNvSpPr txBox="1"/>
          <p:nvPr/>
        </p:nvSpPr>
        <p:spPr>
          <a:xfrm>
            <a:off x="3031194" y="633979"/>
            <a:ext cx="3081613" cy="761747"/>
          </a:xfrm>
          <a:prstGeom prst="rect">
            <a:avLst/>
          </a:prstGeom>
          <a:noFill/>
        </p:spPr>
        <p:txBody>
          <a:bodyPr wrap="none" lIns="68579" tIns="34289" rIns="68579" bIns="34289" rtlCol="0">
            <a:spAutoFit/>
          </a:bodyPr>
          <a:lstStyle/>
          <a:p>
            <a:pPr algn="ctr"/>
            <a:r>
              <a:rPr lang="ko-KR" altLang="en-US" sz="45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E97E1"/>
                </a:solidFill>
                <a:latin typeface="한수원 한돋움" pitchFamily="50" charset="-127"/>
                <a:ea typeface="한수원 한돋움" pitchFamily="50" charset="-127"/>
              </a:rPr>
              <a:t>논의 및 고찰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898757E-EC0B-47E5-9EA1-43BA79ABA10A}"/>
              </a:ext>
            </a:extLst>
          </p:cNvPr>
          <p:cNvSpPr/>
          <p:nvPr/>
        </p:nvSpPr>
        <p:spPr>
          <a:xfrm>
            <a:off x="1951758" y="1904864"/>
            <a:ext cx="5272891" cy="2608404"/>
          </a:xfrm>
          <a:prstGeom prst="rect">
            <a:avLst/>
          </a:prstGeom>
          <a:noFill/>
        </p:spPr>
        <p:txBody>
          <a:bodyPr wrap="square" lIns="68579" tIns="34289" rIns="68579" bIns="34289" rtlCol="0">
            <a:spAutoFit/>
          </a:bodyPr>
          <a:lstStyle/>
          <a:p>
            <a:pPr marL="228600" indent="-228600">
              <a:lnSpc>
                <a:spcPct val="125000"/>
              </a:lnSpc>
              <a:spcAft>
                <a:spcPts val="1800"/>
              </a:spcAft>
              <a:buFont typeface="+mj-lt"/>
              <a:buAutoNum type="arabicPeriod"/>
            </a:pPr>
            <a:r>
              <a:rPr lang="ko-KR" altLang="en-US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itchFamily="50" charset="-127"/>
                <a:ea typeface="한수원 한돋움 Bold" pitchFamily="50" charset="-127"/>
              </a:rPr>
              <a:t>동일 제약사 </a:t>
            </a:r>
            <a:r>
              <a:rPr lang="en-US" altLang="ko-KR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itchFamily="50" charset="-127"/>
                <a:ea typeface="한수원 한돋움 Bold" pitchFamily="50" charset="-127"/>
              </a:rPr>
              <a:t>2</a:t>
            </a:r>
            <a:r>
              <a:rPr lang="ko-KR" altLang="en-US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itchFamily="50" charset="-127"/>
                <a:ea typeface="한수원 한돋움 Bold" pitchFamily="50" charset="-127"/>
              </a:rPr>
              <a:t>개 이상 품목 주문 시 메일 취합 발송</a:t>
            </a:r>
            <a:r>
              <a:rPr lang="en-US" altLang="ko-KR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itchFamily="50" charset="-127"/>
                <a:ea typeface="한수원 한돋움 Bold" pitchFamily="50" charset="-127"/>
              </a:rPr>
              <a:t/>
            </a:r>
            <a:br>
              <a:rPr lang="en-US" altLang="ko-KR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itchFamily="50" charset="-127"/>
                <a:ea typeface="한수원 한돋움 Bold" pitchFamily="50" charset="-127"/>
              </a:rPr>
            </a:br>
            <a:r>
              <a:rPr lang="ko-KR" altLang="en-US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현재는 동일 제약사라도 </a:t>
            </a:r>
            <a:r>
              <a:rPr lang="en-US" altLang="ko-KR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2</a:t>
            </a:r>
            <a:r>
              <a:rPr lang="ko-KR" altLang="en-US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개 이상 발주 시 메일 창이 각 품목의 개수만큼 팝업 되는 부분이 아쉽다</a:t>
            </a:r>
            <a:r>
              <a:rPr lang="en-US" altLang="ko-KR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. </a:t>
            </a:r>
            <a:r>
              <a:rPr lang="ko-KR" altLang="en-US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조건을 설정해 동일 제약사 일 경우 취합하여 발주 가능하다면 더 효율적일 것 같다</a:t>
            </a:r>
            <a:r>
              <a:rPr lang="en-US" altLang="ko-KR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.</a:t>
            </a:r>
          </a:p>
          <a:p>
            <a:pPr marL="228600" indent="-228600">
              <a:lnSpc>
                <a:spcPct val="125000"/>
              </a:lnSpc>
              <a:spcAft>
                <a:spcPts val="1800"/>
              </a:spcAft>
              <a:buFont typeface="+mj-lt"/>
              <a:buAutoNum type="arabicPeriod"/>
            </a:pPr>
            <a:r>
              <a:rPr lang="ko-KR" altLang="en-US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itchFamily="50" charset="-127"/>
                <a:ea typeface="한수원 한돋움 Bold" pitchFamily="50" charset="-127"/>
              </a:rPr>
              <a:t>주문 관리 탭의 기능 확장</a:t>
            </a:r>
            <a:r>
              <a:rPr lang="en-US" altLang="ko-KR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itchFamily="50" charset="-127"/>
                <a:ea typeface="한수원 한돋움 Bold" pitchFamily="50" charset="-127"/>
              </a:rPr>
              <a:t/>
            </a:r>
            <a:br>
              <a:rPr lang="en-US" altLang="ko-KR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itchFamily="50" charset="-127"/>
                <a:ea typeface="한수원 한돋움 Bold" pitchFamily="50" charset="-127"/>
              </a:rPr>
            </a:br>
            <a:r>
              <a:rPr lang="ko-KR" altLang="en-US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현재 주문 관리 탭은 단순 메일 발송 및 주문을 해야 해당 폼이 확인 가능하다</a:t>
            </a:r>
            <a:r>
              <a:rPr lang="en-US" altLang="ko-KR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. </a:t>
            </a:r>
            <a:r>
              <a:rPr lang="ko-KR" altLang="en-US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과거에 발주했던 내용에 접근할 수 있는 파일을 생성한다면 재고 관리에 더 용이할 것 같다</a:t>
            </a:r>
            <a:r>
              <a:rPr lang="en-US" altLang="ko-KR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.</a:t>
            </a:r>
            <a:endParaRPr lang="en-US" altLang="ko-KR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수원 한돋움" pitchFamily="50" charset="-127"/>
              <a:ea typeface="한수원 한돋움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196266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Box 47">
            <a:extLst>
              <a:ext uri="{FF2B5EF4-FFF2-40B4-BE49-F238E27FC236}">
                <a16:creationId xmlns:a16="http://schemas.microsoft.com/office/drawing/2014/main" id="{7C6F9878-777C-4CD4-9613-851CABCDFC3E}"/>
              </a:ext>
            </a:extLst>
          </p:cNvPr>
          <p:cNvSpPr txBox="1"/>
          <p:nvPr/>
        </p:nvSpPr>
        <p:spPr>
          <a:xfrm>
            <a:off x="3204319" y="2190878"/>
            <a:ext cx="2735363" cy="761745"/>
          </a:xfrm>
          <a:prstGeom prst="rect">
            <a:avLst/>
          </a:prstGeom>
          <a:noFill/>
        </p:spPr>
        <p:txBody>
          <a:bodyPr wrap="none" lIns="68579" tIns="34289" rIns="68579" bIns="34289" rtlCol="0">
            <a:spAutoFit/>
          </a:bodyPr>
          <a:lstStyle/>
          <a:p>
            <a:pPr algn="ctr"/>
            <a:r>
              <a:rPr lang="ko-KR" altLang="en-US" sz="45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E97E1"/>
                </a:solidFill>
                <a:latin typeface="한수원 한돋움" pitchFamily="50" charset="-127"/>
                <a:ea typeface="한수원 한돋움" pitchFamily="50" charset="-127"/>
              </a:rPr>
              <a:t>감사합니다</a:t>
            </a:r>
            <a:endParaRPr lang="ko-KR" altLang="en-US" sz="45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5E97E1"/>
              </a:solidFill>
              <a:latin typeface="한수원 한돋움" pitchFamily="50" charset="-127"/>
              <a:ea typeface="한수원 한돋움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89279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04C1FE0-6BEB-44C5-B4B9-1755F444F838}"/>
              </a:ext>
            </a:extLst>
          </p:cNvPr>
          <p:cNvSpPr txBox="1"/>
          <p:nvPr/>
        </p:nvSpPr>
        <p:spPr>
          <a:xfrm>
            <a:off x="508525" y="634944"/>
            <a:ext cx="2202848" cy="784830"/>
          </a:xfrm>
          <a:prstGeom prst="rect">
            <a:avLst/>
          </a:prstGeom>
          <a:noFill/>
        </p:spPr>
        <p:txBody>
          <a:bodyPr wrap="none" lIns="0" tIns="45719" rIns="91438" bIns="45719" rtlCol="0">
            <a:noAutofit/>
          </a:bodyPr>
          <a:lstStyle/>
          <a:p>
            <a:r>
              <a:rPr lang="en-US" altLang="ko-KR" sz="45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E97E1"/>
                </a:solidFill>
                <a:latin typeface="한수원 한돋움 Bold" pitchFamily="50" charset="-127"/>
                <a:ea typeface="한수원 한돋움 Bold" pitchFamily="50" charset="-127"/>
              </a:rPr>
              <a:t>INDEX</a:t>
            </a:r>
            <a:endParaRPr lang="ko-KR" altLang="en-US" sz="45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5E97E1"/>
              </a:solidFill>
              <a:latin typeface="한수원 한돋움 Bold" pitchFamily="50" charset="-127"/>
              <a:ea typeface="한수원 한돋움 Bold" pitchFamily="50" charset="-127"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5847182" y="1563638"/>
            <a:ext cx="2397227" cy="518144"/>
            <a:chOff x="5847181" y="1189510"/>
            <a:chExt cx="2397227" cy="518144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79E4D4CF-E815-4434-98D1-D205C55FA41F}"/>
                </a:ext>
              </a:extLst>
            </p:cNvPr>
            <p:cNvSpPr/>
            <p:nvPr/>
          </p:nvSpPr>
          <p:spPr>
            <a:xfrm>
              <a:off x="5847181" y="1189510"/>
              <a:ext cx="1600022" cy="392415"/>
            </a:xfrm>
            <a:prstGeom prst="rect">
              <a:avLst/>
            </a:prstGeom>
          </p:spPr>
          <p:txBody>
            <a:bodyPr wrap="square" lIns="68580" tIns="34290" rIns="68580" bIns="34290" anchor="b">
              <a:spAutoFit/>
            </a:bodyPr>
            <a:lstStyle/>
            <a:p>
              <a:pPr algn="r"/>
              <a:r>
                <a:rPr lang="ko-KR" altLang="en-US" sz="2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한수원 한돋움 Bold" pitchFamily="50" charset="-127"/>
                  <a:ea typeface="한수원 한돋움 Bold" pitchFamily="50" charset="-127"/>
                </a:rPr>
                <a:t>제작개요</a:t>
              </a: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00ED8BB9-3121-4110-8B98-9D680221AE12}"/>
                </a:ext>
              </a:extLst>
            </p:cNvPr>
            <p:cNvSpPr/>
            <p:nvPr/>
          </p:nvSpPr>
          <p:spPr>
            <a:xfrm>
              <a:off x="7616901" y="1189510"/>
              <a:ext cx="627507" cy="518144"/>
            </a:xfrm>
            <a:prstGeom prst="rect">
              <a:avLst/>
            </a:prstGeom>
          </p:spPr>
          <p:txBody>
            <a:bodyPr wrap="square" lIns="0" tIns="0" rIns="0" bIns="0" anchor="b">
              <a:noAutofit/>
            </a:bodyPr>
            <a:lstStyle/>
            <a:p>
              <a:pPr algn="r"/>
              <a:r>
                <a:rPr lang="en-US" altLang="ko-KR" sz="3600" spc="3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한수원 한돋움 Bold" pitchFamily="50" charset="-127"/>
                  <a:ea typeface="한수원 한돋움 Bold" pitchFamily="50" charset="-127"/>
                </a:rPr>
                <a:t>01</a:t>
              </a:r>
              <a:endParaRPr lang="ko-KR" altLang="en-US" sz="3600" spc="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수원 한돋움 Bold" pitchFamily="50" charset="-127"/>
                <a:ea typeface="한수원 한돋움 Bold" pitchFamily="50" charset="-127"/>
              </a:endParaRPr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5847182" y="2375033"/>
            <a:ext cx="2397227" cy="518144"/>
            <a:chOff x="5847181" y="1891588"/>
            <a:chExt cx="2397227" cy="518144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71E05397-CBA0-4CD3-BDA0-ECCF9AD60C5A}"/>
                </a:ext>
              </a:extLst>
            </p:cNvPr>
            <p:cNvSpPr/>
            <p:nvPr/>
          </p:nvSpPr>
          <p:spPr>
            <a:xfrm>
              <a:off x="5847181" y="1891588"/>
              <a:ext cx="1600022" cy="392415"/>
            </a:xfrm>
            <a:prstGeom prst="rect">
              <a:avLst/>
            </a:prstGeom>
          </p:spPr>
          <p:txBody>
            <a:bodyPr wrap="square" lIns="68580" tIns="34290" rIns="68580" bIns="34290" anchor="b">
              <a:spAutoFit/>
            </a:bodyPr>
            <a:lstStyle/>
            <a:p>
              <a:pPr algn="r"/>
              <a:r>
                <a:rPr lang="ko-KR" altLang="en-US" sz="21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한수원 한돋움 Bold" pitchFamily="50" charset="-127"/>
                  <a:ea typeface="한수원 한돋움 Bold" pitchFamily="50" charset="-127"/>
                </a:rPr>
                <a:t>개발 및 구현</a:t>
              </a:r>
              <a:endParaRPr lang="ko-KR" altLang="en-US" sz="2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itchFamily="50" charset="-127"/>
                <a:ea typeface="한수원 한돋움 Bold" pitchFamily="50" charset="-127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00ED8BB9-3121-4110-8B98-9D680221AE12}"/>
                </a:ext>
              </a:extLst>
            </p:cNvPr>
            <p:cNvSpPr/>
            <p:nvPr/>
          </p:nvSpPr>
          <p:spPr>
            <a:xfrm>
              <a:off x="7616901" y="1891588"/>
              <a:ext cx="627507" cy="518144"/>
            </a:xfrm>
            <a:prstGeom prst="rect">
              <a:avLst/>
            </a:prstGeom>
          </p:spPr>
          <p:txBody>
            <a:bodyPr wrap="square" lIns="0" tIns="0" rIns="0" bIns="0" anchor="b">
              <a:noAutofit/>
            </a:bodyPr>
            <a:lstStyle/>
            <a:p>
              <a:pPr algn="r"/>
              <a:r>
                <a:rPr lang="en-US" altLang="ko-KR" sz="36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한수원 한돋움 Bold" pitchFamily="50" charset="-127"/>
                  <a:ea typeface="한수원 한돋움 Bold" pitchFamily="50" charset="-127"/>
                </a:rPr>
                <a:t>02</a:t>
              </a:r>
              <a:endParaRPr lang="ko-KR" altLang="en-US" sz="3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수원 한돋움 Bold" pitchFamily="50" charset="-127"/>
                <a:ea typeface="한수원 한돋움 Bold" pitchFamily="50" charset="-127"/>
              </a:endParaRPr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5847182" y="3186428"/>
            <a:ext cx="2397227" cy="518144"/>
            <a:chOff x="5847181" y="2593666"/>
            <a:chExt cx="2397227" cy="518144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137EA967-CEA9-44DE-9294-0D152AA293B8}"/>
                </a:ext>
              </a:extLst>
            </p:cNvPr>
            <p:cNvSpPr/>
            <p:nvPr/>
          </p:nvSpPr>
          <p:spPr>
            <a:xfrm>
              <a:off x="5847181" y="2593666"/>
              <a:ext cx="1600022" cy="392415"/>
            </a:xfrm>
            <a:prstGeom prst="rect">
              <a:avLst/>
            </a:prstGeom>
          </p:spPr>
          <p:txBody>
            <a:bodyPr wrap="square" lIns="68580" tIns="34290" rIns="68580" bIns="34290" anchor="b">
              <a:spAutoFit/>
            </a:bodyPr>
            <a:lstStyle/>
            <a:p>
              <a:pPr algn="r"/>
              <a:r>
                <a:rPr lang="ko-KR" altLang="en-US" sz="21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한수원 한돋움 Bold" pitchFamily="50" charset="-127"/>
                  <a:ea typeface="한수원 한돋움 Bold" pitchFamily="50" charset="-127"/>
                </a:rPr>
                <a:t>오류개선</a:t>
              </a:r>
              <a:endParaRPr lang="ko-KR" altLang="en-US" sz="2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itchFamily="50" charset="-127"/>
                <a:ea typeface="한수원 한돋움 Bold" pitchFamily="50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00ED8BB9-3121-4110-8B98-9D680221AE12}"/>
                </a:ext>
              </a:extLst>
            </p:cNvPr>
            <p:cNvSpPr/>
            <p:nvPr/>
          </p:nvSpPr>
          <p:spPr>
            <a:xfrm>
              <a:off x="7544893" y="2593666"/>
              <a:ext cx="699515" cy="518144"/>
            </a:xfrm>
            <a:prstGeom prst="rect">
              <a:avLst/>
            </a:prstGeom>
          </p:spPr>
          <p:txBody>
            <a:bodyPr wrap="square" lIns="0" tIns="0" rIns="0" bIns="0" anchor="b">
              <a:noAutofit/>
            </a:bodyPr>
            <a:lstStyle/>
            <a:p>
              <a:pPr algn="r"/>
              <a:r>
                <a:rPr lang="en-US" altLang="ko-KR" sz="3600" kern="4000" spc="-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한수원 한돋움 Bold" pitchFamily="50" charset="-127"/>
                  <a:ea typeface="한수원 한돋움 Bold" pitchFamily="50" charset="-127"/>
                </a:rPr>
                <a:t>03</a:t>
              </a:r>
              <a:endParaRPr lang="ko-KR" altLang="en-US" sz="3600" kern="4000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수원 한돋움 Bold" pitchFamily="50" charset="-127"/>
                <a:ea typeface="한수원 한돋움 Bold" pitchFamily="50" charset="-127"/>
              </a:endParaRPr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5220072" y="3997822"/>
            <a:ext cx="3024337" cy="518144"/>
            <a:chOff x="5220071" y="3295744"/>
            <a:chExt cx="3024337" cy="518144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A7B5F3E0-8716-4DBC-9C00-68995BAFCA3B}"/>
                </a:ext>
              </a:extLst>
            </p:cNvPr>
            <p:cNvSpPr/>
            <p:nvPr/>
          </p:nvSpPr>
          <p:spPr>
            <a:xfrm>
              <a:off x="5220071" y="3295744"/>
              <a:ext cx="2227132" cy="392415"/>
            </a:xfrm>
            <a:prstGeom prst="rect">
              <a:avLst/>
            </a:prstGeom>
          </p:spPr>
          <p:txBody>
            <a:bodyPr wrap="square" lIns="68580" tIns="34290" rIns="68580" bIns="34290" anchor="b">
              <a:spAutoFit/>
            </a:bodyPr>
            <a:lstStyle/>
            <a:p>
              <a:pPr algn="r"/>
              <a:r>
                <a:rPr lang="ko-KR" altLang="en-US" sz="210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한수원 한돋움 Bold" pitchFamily="50" charset="-127"/>
                  <a:ea typeface="한수원 한돋움 Bold" pitchFamily="50" charset="-127"/>
                </a:rPr>
                <a:t>영상 및 형상관리</a:t>
              </a:r>
              <a:endParaRPr lang="ko-KR" altLang="en-US" sz="2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itchFamily="50" charset="-127"/>
                <a:ea typeface="한수원 한돋움 Bold" pitchFamily="50" charset="-127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00ED8BB9-3121-4110-8B98-9D680221AE12}"/>
                </a:ext>
              </a:extLst>
            </p:cNvPr>
            <p:cNvSpPr/>
            <p:nvPr/>
          </p:nvSpPr>
          <p:spPr>
            <a:xfrm>
              <a:off x="7447203" y="3295744"/>
              <a:ext cx="797205" cy="518144"/>
            </a:xfrm>
            <a:prstGeom prst="rect">
              <a:avLst/>
            </a:prstGeom>
          </p:spPr>
          <p:txBody>
            <a:bodyPr wrap="square" lIns="0" tIns="0" rIns="0" bIns="0" anchor="b">
              <a:noAutofit/>
            </a:bodyPr>
            <a:lstStyle/>
            <a:p>
              <a:pPr algn="r"/>
              <a:r>
                <a:rPr lang="en-US" altLang="ko-KR" sz="3600" kern="4000" spc="-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한수원 한돋움 Bold" pitchFamily="50" charset="-127"/>
                  <a:ea typeface="한수원 한돋움 Bold" pitchFamily="50" charset="-127"/>
                </a:rPr>
                <a:t>04</a:t>
              </a:r>
              <a:endParaRPr lang="ko-KR" altLang="en-US" sz="3600" kern="4000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수원 한돋움 Bold" pitchFamily="50" charset="-127"/>
                <a:ea typeface="한수원 한돋움 Bold" pitchFamily="50" charset="-127"/>
              </a:endParaRPr>
            </a:p>
          </p:txBody>
        </p:sp>
      </p:grp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AA7311F7-BDB2-4871-A52E-85827F6BBA0C}"/>
              </a:ext>
            </a:extLst>
          </p:cNvPr>
          <p:cNvCxnSpPr/>
          <p:nvPr/>
        </p:nvCxnSpPr>
        <p:spPr>
          <a:xfrm>
            <a:off x="540933" y="1779662"/>
            <a:ext cx="609600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607419D-DA91-41E9-BA14-DED2C6883059}"/>
              </a:ext>
            </a:extLst>
          </p:cNvPr>
          <p:cNvSpPr/>
          <p:nvPr/>
        </p:nvSpPr>
        <p:spPr>
          <a:xfrm>
            <a:off x="540934" y="1891971"/>
            <a:ext cx="1366770" cy="854078"/>
          </a:xfrm>
          <a:prstGeom prst="rect">
            <a:avLst/>
          </a:prstGeom>
          <a:noFill/>
        </p:spPr>
        <p:txBody>
          <a:bodyPr wrap="square" lIns="0" tIns="45719" rIns="91438" bIns="45719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itchFamily="50" charset="-127"/>
                <a:ea typeface="한수원 한돋움 Bold" pitchFamily="50" charset="-127"/>
              </a:rPr>
              <a:t>API + xml + mail</a:t>
            </a:r>
            <a:b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itchFamily="50" charset="-127"/>
                <a:ea typeface="한수원 한돋움 Bold" pitchFamily="50" charset="-127"/>
              </a:rPr>
            </a:br>
            <a:r>
              <a:rPr lang="ko-KR" altLang="en-US" sz="110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itchFamily="50" charset="-127"/>
                <a:ea typeface="한수원 한돋움 Bold" pitchFamily="50" charset="-127"/>
              </a:rPr>
              <a:t>약국재고</a:t>
            </a:r>
            <a:r>
              <a:rPr lang="ko-KR" altLang="en-US" sz="11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itchFamily="50" charset="-127"/>
                <a:ea typeface="한수원 한돋움 Bold" pitchFamily="50" charset="-127"/>
              </a:rPr>
              <a:t> </a:t>
            </a:r>
            <a:r>
              <a:rPr lang="en-US" altLang="ko-KR" sz="11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itchFamily="50" charset="-127"/>
                <a:ea typeface="한수원 한돋움 Bold" pitchFamily="50" charset="-127"/>
              </a:rPr>
              <a:t/>
            </a:r>
            <a:br>
              <a:rPr lang="en-US" altLang="ko-KR" sz="11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itchFamily="50" charset="-127"/>
                <a:ea typeface="한수원 한돋움 Bold" pitchFamily="50" charset="-127"/>
              </a:rPr>
            </a:br>
            <a:r>
              <a:rPr lang="ko-KR" altLang="en-US" sz="11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itchFamily="50" charset="-127"/>
                <a:ea typeface="한수원 한돋움 Bold" pitchFamily="50" charset="-127"/>
              </a:rPr>
              <a:t>관리 프로그램</a:t>
            </a:r>
            <a:endParaRPr lang="ko-KR" altLang="en-US" sz="1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수원 한돋움 Bold" pitchFamily="50" charset="-127"/>
              <a:ea typeface="한수원 한돋움 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34253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00"/>
                            </p:stCondLst>
                            <p:childTnLst>
                              <p:par>
                                <p:cTn id="17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900"/>
                            </p:stCondLst>
                            <p:childTnLst>
                              <p:par>
                                <p:cTn id="23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2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632270" y="1419622"/>
            <a:ext cx="4959626" cy="936104"/>
            <a:chOff x="539552" y="1275606"/>
            <a:chExt cx="4959626" cy="936104"/>
          </a:xfrm>
        </p:grpSpPr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9552" y="1275606"/>
              <a:ext cx="936104" cy="936104"/>
            </a:xfrm>
            <a:prstGeom prst="rect">
              <a:avLst/>
            </a:prstGeom>
          </p:spPr>
        </p:pic>
        <p:sp>
          <p:nvSpPr>
            <p:cNvPr id="34" name="왼쪽 대괄호 33"/>
            <p:cNvSpPr/>
            <p:nvPr/>
          </p:nvSpPr>
          <p:spPr>
            <a:xfrm>
              <a:off x="1691680" y="1491630"/>
              <a:ext cx="144016" cy="648072"/>
            </a:xfrm>
            <a:prstGeom prst="leftBracket">
              <a:avLst/>
            </a:prstGeom>
            <a:ln w="38100">
              <a:solidFill>
                <a:srgbClr val="C7DA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왼쪽 대괄호 34"/>
            <p:cNvSpPr/>
            <p:nvPr/>
          </p:nvSpPr>
          <p:spPr>
            <a:xfrm flipH="1">
              <a:off x="5292080" y="1491630"/>
              <a:ext cx="207098" cy="648072"/>
            </a:xfrm>
            <a:prstGeom prst="leftBracket">
              <a:avLst/>
            </a:prstGeom>
            <a:ln w="38100">
              <a:solidFill>
                <a:srgbClr val="C7DA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831233" y="1521886"/>
              <a:ext cx="352839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 smtClean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일일이 약품 정보를 입력할 필요 없는 재고 관리 프로그램 구상</a:t>
              </a:r>
              <a:endParaRPr lang="ko-KR" altLang="en-US" sz="1600" dirty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3665532" y="2535746"/>
            <a:ext cx="4887618" cy="936104"/>
            <a:chOff x="3572814" y="2427734"/>
            <a:chExt cx="4887618" cy="936104"/>
          </a:xfrm>
        </p:grpSpPr>
        <p:pic>
          <p:nvPicPr>
            <p:cNvPr id="37" name="그림 3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24328" y="2427734"/>
              <a:ext cx="936104" cy="936104"/>
            </a:xfrm>
            <a:prstGeom prst="rect">
              <a:avLst/>
            </a:prstGeom>
          </p:spPr>
        </p:pic>
        <p:sp>
          <p:nvSpPr>
            <p:cNvPr id="38" name="왼쪽 대괄호 37"/>
            <p:cNvSpPr/>
            <p:nvPr/>
          </p:nvSpPr>
          <p:spPr>
            <a:xfrm>
              <a:off x="3572814" y="2613502"/>
              <a:ext cx="144016" cy="648072"/>
            </a:xfrm>
            <a:prstGeom prst="leftBracket">
              <a:avLst/>
            </a:prstGeom>
            <a:ln w="38100">
              <a:solidFill>
                <a:srgbClr val="FFC72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왼쪽 대괄호 38"/>
            <p:cNvSpPr/>
            <p:nvPr/>
          </p:nvSpPr>
          <p:spPr>
            <a:xfrm flipH="1">
              <a:off x="7173214" y="2613502"/>
              <a:ext cx="207098" cy="648072"/>
            </a:xfrm>
            <a:prstGeom prst="leftBracket">
              <a:avLst/>
            </a:prstGeom>
            <a:ln w="38100">
              <a:solidFill>
                <a:srgbClr val="FFC72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3712367" y="2532841"/>
              <a:ext cx="346084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 smtClean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사용자가 </a:t>
              </a:r>
              <a:r>
                <a:rPr lang="en-US" altLang="ko-KR" sz="1600" dirty="0" smtClean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DBMS</a:t>
              </a:r>
              <a:r>
                <a:rPr lang="ko-KR" altLang="en-US" sz="1600" dirty="0" smtClean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를 따로 사용할 필요 없이 신뢰성 있는 정보 조회 및 손쉬운 관리가</a:t>
              </a:r>
              <a:r>
                <a:rPr lang="en-US" altLang="ko-KR" sz="1600" dirty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 </a:t>
              </a:r>
              <a:r>
                <a:rPr lang="ko-KR" altLang="en-US" sz="1600" dirty="0" smtClean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가능한 프로그램 설계</a:t>
              </a:r>
              <a:endParaRPr lang="ko-KR" altLang="en-US" sz="1600" dirty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endParaRPr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627807" y="3651870"/>
            <a:ext cx="4964089" cy="936104"/>
            <a:chOff x="535089" y="3723878"/>
            <a:chExt cx="4964089" cy="936104"/>
          </a:xfrm>
        </p:grpSpPr>
        <p:pic>
          <p:nvPicPr>
            <p:cNvPr id="41" name="그림 4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5089" y="3723878"/>
              <a:ext cx="936104" cy="936104"/>
            </a:xfrm>
            <a:prstGeom prst="rect">
              <a:avLst/>
            </a:prstGeom>
          </p:spPr>
        </p:pic>
        <p:sp>
          <p:nvSpPr>
            <p:cNvPr id="42" name="왼쪽 대괄호 41"/>
            <p:cNvSpPr/>
            <p:nvPr/>
          </p:nvSpPr>
          <p:spPr>
            <a:xfrm>
              <a:off x="1691680" y="3876547"/>
              <a:ext cx="144016" cy="648072"/>
            </a:xfrm>
            <a:prstGeom prst="leftBracket">
              <a:avLst/>
            </a:prstGeom>
            <a:ln w="38100">
              <a:solidFill>
                <a:srgbClr val="43809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왼쪽 대괄호 42"/>
            <p:cNvSpPr/>
            <p:nvPr/>
          </p:nvSpPr>
          <p:spPr>
            <a:xfrm flipH="1">
              <a:off x="5292080" y="3876547"/>
              <a:ext cx="207098" cy="648072"/>
            </a:xfrm>
            <a:prstGeom prst="leftBracket">
              <a:avLst/>
            </a:prstGeom>
            <a:ln w="38100">
              <a:solidFill>
                <a:srgbClr val="43809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1831233" y="3899542"/>
              <a:ext cx="346084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 smtClean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API</a:t>
              </a:r>
              <a:r>
                <a:rPr lang="ko-KR" altLang="en-US" sz="1600" dirty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를 통한 데이터 확보 </a:t>
              </a:r>
              <a:r>
                <a:rPr lang="ko-KR" altLang="en-US" sz="1600" dirty="0" smtClean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및 가용성 높은 </a:t>
              </a:r>
              <a:r>
                <a:rPr lang="en-US" altLang="ko-KR" sz="1600" dirty="0" smtClean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UI&amp;UX</a:t>
              </a:r>
              <a:r>
                <a:rPr lang="ko-KR" altLang="en-US" sz="1600" dirty="0" smtClean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를 적용한 프로그램 제작</a:t>
              </a:r>
              <a:endParaRPr lang="ko-KR" altLang="en-US" sz="1600" dirty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8080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Click="0">
        <p:push/>
      </p:transition>
    </mc:Choice>
    <mc:Fallback xmlns="">
      <p:transition advClick="0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6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7180" y="1707654"/>
            <a:ext cx="3149641" cy="2376264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977304" y="3171939"/>
            <a:ext cx="3360909" cy="360040"/>
            <a:chOff x="977304" y="2847903"/>
            <a:chExt cx="3360909" cy="360040"/>
          </a:xfrm>
        </p:grpSpPr>
        <p:sp>
          <p:nvSpPr>
            <p:cNvPr id="10" name="TextBox 9"/>
            <p:cNvSpPr txBox="1"/>
            <p:nvPr/>
          </p:nvSpPr>
          <p:spPr>
            <a:xfrm>
              <a:off x="977304" y="2908997"/>
              <a:ext cx="190405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제약사 정보 조회 및 추가 수정 </a:t>
              </a:r>
              <a:endParaRPr lang="en-US" altLang="ko-KR" sz="11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endParaRPr>
            </a:p>
          </p:txBody>
        </p:sp>
        <p:sp>
          <p:nvSpPr>
            <p:cNvPr id="4" name="직사각형 3"/>
            <p:cNvSpPr/>
            <p:nvPr/>
          </p:nvSpPr>
          <p:spPr>
            <a:xfrm>
              <a:off x="3978175" y="2847903"/>
              <a:ext cx="360038" cy="360040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" name="꺾인 연결선 4"/>
            <p:cNvCxnSpPr/>
            <p:nvPr/>
          </p:nvCxnSpPr>
          <p:spPr>
            <a:xfrm flipH="1">
              <a:off x="2858970" y="3039803"/>
              <a:ext cx="1119203" cy="1"/>
            </a:xfrm>
            <a:prstGeom prst="straightConnector1">
              <a:avLst/>
            </a:prstGeom>
            <a:ln w="127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그룹 6"/>
          <p:cNvGrpSpPr/>
          <p:nvPr/>
        </p:nvGrpSpPr>
        <p:grpSpPr>
          <a:xfrm>
            <a:off x="3406586" y="3167968"/>
            <a:ext cx="2745380" cy="1406794"/>
            <a:chOff x="3406586" y="2843932"/>
            <a:chExt cx="2745380" cy="1406794"/>
          </a:xfrm>
        </p:grpSpPr>
        <p:sp>
          <p:nvSpPr>
            <p:cNvPr id="14" name="직사각형 13"/>
            <p:cNvSpPr/>
            <p:nvPr/>
          </p:nvSpPr>
          <p:spPr>
            <a:xfrm>
              <a:off x="4387300" y="2843932"/>
              <a:ext cx="360038" cy="360040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5" name="꺾인 연결선 14"/>
            <p:cNvCxnSpPr>
              <a:stCxn id="14" idx="2"/>
            </p:cNvCxnSpPr>
            <p:nvPr/>
          </p:nvCxnSpPr>
          <p:spPr>
            <a:xfrm>
              <a:off x="4567319" y="3203972"/>
              <a:ext cx="2977" cy="787003"/>
            </a:xfrm>
            <a:prstGeom prst="straightConnector1">
              <a:avLst/>
            </a:prstGeom>
            <a:ln w="127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3406586" y="3989116"/>
              <a:ext cx="274538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원하는 조건으로 약품 정보 검색 및 주문</a:t>
              </a:r>
              <a:endParaRPr lang="en-US" altLang="ko-KR" sz="11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endParaRP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4811357" y="3167968"/>
            <a:ext cx="3361043" cy="360040"/>
            <a:chOff x="4811357" y="2843932"/>
            <a:chExt cx="3361043" cy="360040"/>
          </a:xfrm>
        </p:grpSpPr>
        <p:sp>
          <p:nvSpPr>
            <p:cNvPr id="11" name="직사각형 10"/>
            <p:cNvSpPr/>
            <p:nvPr/>
          </p:nvSpPr>
          <p:spPr>
            <a:xfrm>
              <a:off x="4811357" y="2843932"/>
              <a:ext cx="360038" cy="360040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2" name="꺾인 연결선 11"/>
            <p:cNvCxnSpPr/>
            <p:nvPr/>
          </p:nvCxnSpPr>
          <p:spPr>
            <a:xfrm>
              <a:off x="5171395" y="3034929"/>
              <a:ext cx="1272813" cy="1"/>
            </a:xfrm>
            <a:prstGeom prst="straightConnector1">
              <a:avLst/>
            </a:prstGeom>
            <a:ln w="127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6444208" y="2893147"/>
              <a:ext cx="172819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주문한 약품 수정 및 발주</a:t>
              </a:r>
              <a:endParaRPr lang="en-US" altLang="ko-KR" sz="11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66292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Click="0">
        <p:push/>
      </p:transition>
    </mc:Choice>
    <mc:Fallback xmlns="">
      <p:transition advClick="0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그림 3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435" y="1390275"/>
            <a:ext cx="3008816" cy="3528392"/>
          </a:xfrm>
          <a:prstGeom prst="rect">
            <a:avLst/>
          </a:prstGeom>
        </p:spPr>
      </p:pic>
      <p:grpSp>
        <p:nvGrpSpPr>
          <p:cNvPr id="41" name="그룹 40"/>
          <p:cNvGrpSpPr/>
          <p:nvPr/>
        </p:nvGrpSpPr>
        <p:grpSpPr>
          <a:xfrm>
            <a:off x="4405376" y="1107435"/>
            <a:ext cx="3245159" cy="1872208"/>
            <a:chOff x="3462228" y="1059582"/>
            <a:chExt cx="3809946" cy="2170690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5080" y="1059582"/>
              <a:ext cx="2877094" cy="2170690"/>
            </a:xfrm>
            <a:prstGeom prst="rect">
              <a:avLst/>
            </a:prstGeom>
          </p:spPr>
        </p:pic>
        <p:sp>
          <p:nvSpPr>
            <p:cNvPr id="34" name="직사각형 33"/>
            <p:cNvSpPr/>
            <p:nvPr/>
          </p:nvSpPr>
          <p:spPr>
            <a:xfrm>
              <a:off x="4427984" y="1275606"/>
              <a:ext cx="2808311" cy="1296144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3" name="꺾인 연결선 32"/>
            <p:cNvCxnSpPr>
              <a:endCxn id="44" idx="3"/>
            </p:cNvCxnSpPr>
            <p:nvPr/>
          </p:nvCxnSpPr>
          <p:spPr>
            <a:xfrm rot="10800000">
              <a:off x="3462228" y="1400900"/>
              <a:ext cx="955836" cy="522777"/>
            </a:xfrm>
            <a:prstGeom prst="bentConnector3">
              <a:avLst>
                <a:gd name="adj1" fmla="val 50000"/>
              </a:avLst>
            </a:prstGeom>
            <a:ln w="127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4" name="그림 4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5656" y="1107435"/>
            <a:ext cx="2929719" cy="588770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3419872" y="3579862"/>
            <a:ext cx="5040560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dirty="0" err="1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XElement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를 이용해 </a:t>
            </a:r>
            <a:r>
              <a:rPr lang="en-US" altLang="ko-KR" sz="12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XML</a:t>
            </a:r>
            <a:r>
              <a:rPr lang="ko-KR" altLang="en-US" sz="12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파일에 저장된 정보</a:t>
            </a:r>
            <a:r>
              <a:rPr lang="en-US" altLang="ko-KR" sz="12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(Comps List)</a:t>
            </a:r>
            <a:r>
              <a:rPr lang="ko-KR" altLang="en-US" sz="12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를 </a:t>
            </a:r>
            <a:r>
              <a:rPr lang="en-US" altLang="ko-KR" sz="1200" dirty="0" err="1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GridView</a:t>
            </a:r>
            <a:r>
              <a:rPr lang="ko-KR" altLang="en-US" sz="12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에 출력</a:t>
            </a:r>
            <a:endParaRPr lang="en-US" altLang="ko-KR" sz="1200" dirty="0" smtClean="0">
              <a:solidFill>
                <a:schemeClr val="bg2">
                  <a:lumMod val="25000"/>
                </a:schemeClr>
              </a:solidFill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  <a:p>
            <a:endParaRPr lang="en-US" altLang="ko-KR" sz="1400" dirty="0" smtClean="0">
              <a:solidFill>
                <a:schemeClr val="bg2">
                  <a:lumMod val="25000"/>
                </a:schemeClr>
              </a:solidFill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만약 불러올 정보가 </a:t>
            </a:r>
            <a:r>
              <a:rPr lang="ko-KR" altLang="en-US" sz="12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없다면</a:t>
            </a:r>
            <a:r>
              <a:rPr lang="en-US" altLang="ko-KR" sz="12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 </a:t>
            </a:r>
            <a:r>
              <a:rPr lang="ko-KR" altLang="en-US" sz="12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오류 </a:t>
            </a:r>
            <a:r>
              <a:rPr lang="ko-KR" altLang="en-US" sz="1200" dirty="0" err="1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메세지</a:t>
            </a:r>
            <a:r>
              <a:rPr lang="ko-KR" altLang="en-US" sz="12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 출력 후</a:t>
            </a:r>
            <a:r>
              <a:rPr lang="en-US" altLang="ko-KR" sz="12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, </a:t>
            </a:r>
            <a:r>
              <a:rPr lang="ko-KR" altLang="en-US" sz="12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새롭게 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XML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파일을 생성해서 불러옴</a:t>
            </a:r>
            <a:endParaRPr lang="en-US" altLang="ko-KR" sz="1200" dirty="0">
              <a:solidFill>
                <a:schemeClr val="bg2">
                  <a:lumMod val="25000"/>
                </a:schemeClr>
              </a:solidFill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94720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563638"/>
            <a:ext cx="3600400" cy="251080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211960" y="2588207"/>
            <a:ext cx="4651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Xml</a:t>
            </a:r>
            <a:r>
              <a:rPr lang="ko-KR" altLang="en-US" sz="12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파일이 디렉터리 내에 있는 경우</a:t>
            </a:r>
            <a:r>
              <a:rPr lang="en-US" altLang="ko-KR" sz="12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, </a:t>
            </a:r>
            <a:r>
              <a:rPr lang="ko-KR" altLang="en-US" sz="12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내용 수정 및 삭제 시 변경된 정보를 </a:t>
            </a:r>
            <a:r>
              <a:rPr lang="en-US" altLang="ko-KR" sz="12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xml </a:t>
            </a:r>
            <a:r>
              <a:rPr lang="ko-KR" altLang="en-US" sz="12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파일에 덮어 쓰기 함</a:t>
            </a:r>
            <a:endParaRPr lang="en-US" altLang="ko-KR" sz="1200" dirty="0">
              <a:solidFill>
                <a:schemeClr val="bg2">
                  <a:lumMod val="25000"/>
                </a:schemeClr>
              </a:solidFill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68861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784" y="2211710"/>
            <a:ext cx="4474461" cy="2510805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1275606"/>
            <a:ext cx="7009405" cy="864096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4957969" y="3236279"/>
            <a:ext cx="41044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Xml </a:t>
            </a:r>
            <a:r>
              <a:rPr lang="ko-KR" altLang="en-US" sz="12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파일이 없는 경우 </a:t>
            </a:r>
            <a:r>
              <a:rPr lang="en-US" altLang="ko-KR" sz="1200" dirty="0" err="1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getElement</a:t>
            </a:r>
            <a:r>
              <a:rPr lang="en-US" altLang="ko-KR" sz="12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() </a:t>
            </a:r>
            <a:r>
              <a:rPr lang="ko-KR" altLang="en-US" sz="12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메서드를 통해 </a:t>
            </a:r>
            <a:r>
              <a:rPr lang="en-US" altLang="ko-KR" sz="12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API </a:t>
            </a:r>
            <a:r>
              <a:rPr lang="ko-KR" altLang="en-US" sz="12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정보를 받아와서 신규 </a:t>
            </a:r>
            <a:r>
              <a:rPr lang="en-US" altLang="ko-KR" sz="12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xml</a:t>
            </a:r>
            <a:r>
              <a:rPr lang="ko-KR" altLang="en-US" sz="12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파일 생성</a:t>
            </a:r>
            <a:endParaRPr lang="en-US" altLang="ko-KR" sz="1200" dirty="0">
              <a:solidFill>
                <a:schemeClr val="bg2">
                  <a:lumMod val="25000"/>
                </a:schemeClr>
              </a:solidFill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33069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203598"/>
            <a:ext cx="2450593" cy="1872208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 flipH="1">
            <a:off x="409261" y="2427734"/>
            <a:ext cx="2381839" cy="64807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꺾인 연결선 3"/>
          <p:cNvCxnSpPr/>
          <p:nvPr/>
        </p:nvCxnSpPr>
        <p:spPr>
          <a:xfrm flipV="1">
            <a:off x="2796306" y="2182279"/>
            <a:ext cx="593043" cy="576066"/>
          </a:xfrm>
          <a:prstGeom prst="bentConnector3">
            <a:avLst>
              <a:gd name="adj1" fmla="val 50000"/>
            </a:avLst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2657" y="1131590"/>
            <a:ext cx="2974316" cy="1216348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2120" y="1583750"/>
            <a:ext cx="3168352" cy="112353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48240" y="3363838"/>
            <a:ext cx="3744417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dirty="0" err="1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DataBoundItem</a:t>
            </a:r>
            <a:r>
              <a:rPr lang="ko-KR" altLang="en-US" sz="12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을 사용해서 원하는 정보를 클릭하면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 </a:t>
            </a:r>
            <a:r>
              <a:rPr lang="ko-KR" altLang="en-US" sz="12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자동으로 해당 탭에 저장된 정보를 불러옴</a:t>
            </a:r>
            <a:endParaRPr lang="en-US" altLang="ko-KR" sz="1200" dirty="0" smtClean="0">
              <a:solidFill>
                <a:schemeClr val="bg2">
                  <a:lumMod val="25000"/>
                </a:schemeClr>
              </a:solidFill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  <a:p>
            <a:endParaRPr lang="en-US" altLang="ko-KR" sz="1200" dirty="0" smtClean="0">
              <a:solidFill>
                <a:schemeClr val="bg2">
                  <a:lumMod val="25000"/>
                </a:schemeClr>
              </a:solidFill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각 각의 버튼을 클릭 시 해당 기능을 수행하고</a:t>
            </a:r>
            <a:r>
              <a:rPr lang="en-US" altLang="ko-KR" sz="12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, </a:t>
            </a:r>
            <a:r>
              <a:rPr lang="ko-KR" altLang="en-US" sz="12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중복 방지를 위해 </a:t>
            </a:r>
            <a:r>
              <a:rPr lang="en-US" altLang="ko-KR" sz="12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Reset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 </a:t>
            </a:r>
            <a:r>
              <a:rPr lang="ko-KR" altLang="en-US" sz="12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후 다시 불러옴</a:t>
            </a:r>
            <a:endParaRPr lang="en-US" altLang="ko-KR" sz="1200" dirty="0" smtClean="0">
              <a:solidFill>
                <a:schemeClr val="bg2">
                  <a:lumMod val="25000"/>
                </a:schemeClr>
              </a:solidFill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  <a:p>
            <a:endParaRPr lang="ko-KR" altLang="en-US" sz="1100" dirty="0">
              <a:solidFill>
                <a:schemeClr val="bg2">
                  <a:lumMod val="25000"/>
                </a:schemeClr>
              </a:solidFill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92657" y="2597310"/>
            <a:ext cx="4444446" cy="1554443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47354" y="3719480"/>
            <a:ext cx="2989142" cy="681645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25923" y="4299942"/>
            <a:ext cx="3098938" cy="727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0797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1203598"/>
            <a:ext cx="2880320" cy="2173827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2411760" y="1213622"/>
            <a:ext cx="1296144" cy="35001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꺾인 연결선 4"/>
          <p:cNvCxnSpPr>
            <a:stCxn id="4" idx="3"/>
          </p:cNvCxnSpPr>
          <p:nvPr/>
        </p:nvCxnSpPr>
        <p:spPr>
          <a:xfrm>
            <a:off x="3707904" y="1388631"/>
            <a:ext cx="792088" cy="175009"/>
          </a:xfrm>
          <a:prstGeom prst="bentConnector3">
            <a:avLst>
              <a:gd name="adj1" fmla="val 50000"/>
            </a:avLst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8748" y="1059582"/>
            <a:ext cx="3955702" cy="338437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11560" y="3723878"/>
            <a:ext cx="3744417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부분 검색이 가능하도록 </a:t>
            </a:r>
            <a:r>
              <a:rPr lang="en-US" altLang="ko-KR" sz="12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Contains</a:t>
            </a:r>
            <a:r>
              <a:rPr lang="ko-KR" altLang="en-US" sz="12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를 사용해서 작성한 </a:t>
            </a:r>
            <a:r>
              <a:rPr lang="en-US" altLang="ko-KR" sz="12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Text</a:t>
            </a:r>
            <a:r>
              <a:rPr lang="ko-KR" altLang="en-US" sz="12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를 포함한 정보만을 따로 임시 리스트에 저장해서 </a:t>
            </a:r>
            <a:r>
              <a:rPr lang="en-US" altLang="ko-KR" sz="1200" dirty="0" err="1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GridView</a:t>
            </a:r>
            <a:r>
              <a:rPr lang="ko-KR" altLang="en-US" sz="12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에 출력</a:t>
            </a:r>
            <a:endParaRPr lang="en-US" altLang="ko-KR" sz="1200" dirty="0" smtClean="0">
              <a:solidFill>
                <a:schemeClr val="bg2">
                  <a:lumMod val="25000"/>
                </a:schemeClr>
              </a:solidFill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  <a:p>
            <a:endParaRPr lang="en-US" altLang="ko-KR" sz="1100" dirty="0" smtClean="0">
              <a:solidFill>
                <a:schemeClr val="bg2">
                  <a:lumMod val="25000"/>
                </a:schemeClr>
              </a:solidFill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910954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778</TotalTime>
  <Words>436</Words>
  <Application>Microsoft Office PowerPoint</Application>
  <PresentationFormat>화면 슬라이드 쇼(16:9)</PresentationFormat>
  <Paragraphs>69</Paragraphs>
  <Slides>19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4" baseType="lpstr">
      <vt:lpstr>Arial</vt:lpstr>
      <vt:lpstr>한수원 한돋움 Bold</vt:lpstr>
      <vt:lpstr>한수원 한돋움</vt:lpstr>
      <vt:lpstr>맑은 고딕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사용자</dc:creator>
  <cp:lastModifiedBy>KB</cp:lastModifiedBy>
  <cp:revision>413</cp:revision>
  <dcterms:created xsi:type="dcterms:W3CDTF">2021-04-11T06:29:46Z</dcterms:created>
  <dcterms:modified xsi:type="dcterms:W3CDTF">2021-04-29T03:22:47Z</dcterms:modified>
</cp:coreProperties>
</file>